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31"/>
  </p:notesMasterIdLst>
  <p:sldIdLst>
    <p:sldId id="256" r:id="rId2"/>
    <p:sldId id="258" r:id="rId3"/>
    <p:sldId id="259"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fr-FR"/>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1" d="100"/>
          <a:sy n="91" d="100"/>
        </p:scale>
        <p:origin x="-2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smtClean="0">
                <a:ea typeface="ＭＳ Ｐゴシック" charset="0"/>
                <a:cs typeface="ＭＳ Ｐゴシック" charset="0"/>
              </a:defRPr>
            </a:lvl1pPr>
          </a:lstStyle>
          <a:p>
            <a:pPr>
              <a:defRPr/>
            </a:pPr>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smtClean="0">
                <a:ea typeface="ＭＳ Ｐゴシック" charset="0"/>
                <a:cs typeface="ＭＳ Ｐゴシック" charset="0"/>
              </a:defRPr>
            </a:lvl1pPr>
          </a:lstStyle>
          <a:p>
            <a:pPr>
              <a:defRPr/>
            </a:pPr>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smtClean="0">
                <a:ea typeface="ＭＳ Ｐゴシック" charset="0"/>
                <a:cs typeface="ＭＳ Ｐゴシック" charset="0"/>
              </a:defRPr>
            </a:lvl1pPr>
          </a:lstStyle>
          <a:p>
            <a:pPr>
              <a:defRPr/>
            </a:pPr>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lvl1pPr>
          </a:lstStyle>
          <a:p>
            <a:fld id="{40E78400-A907-49FB-A9FB-3017990A5F84}" type="slidenum">
              <a:rPr lang="fr-FR"/>
              <a:pPr/>
              <a:t>‹#›</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7"/>
          <p:cNvSpPr>
            <a:spLocks noGrp="1" noChangeArrowheads="1"/>
          </p:cNvSpPr>
          <p:nvPr>
            <p:ph type="sldNum" sz="quarter" idx="5"/>
          </p:nvPr>
        </p:nvSpPr>
        <p:spPr>
          <a:noFill/>
          <a:ln>
            <a:miter lim="800000"/>
            <a:headEnd/>
            <a:tailEnd/>
          </a:ln>
        </p:spPr>
        <p:txBody>
          <a:bodyPr/>
          <a:lstStyle/>
          <a:p>
            <a:fld id="{F662957F-43A1-4B91-99F8-66EDA3F37901}" type="slidenum">
              <a:rPr lang="fr-FR"/>
              <a:pPr/>
              <a:t>1</a:t>
            </a:fld>
            <a:endParaRPr lang="fr-FR"/>
          </a:p>
        </p:txBody>
      </p:sp>
      <p:sp>
        <p:nvSpPr>
          <p:cNvPr id="63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099"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miter lim="800000"/>
            <a:headEnd/>
            <a:tailEnd/>
          </a:ln>
        </p:spPr>
        <p:txBody>
          <a:bodyPr/>
          <a:lstStyle/>
          <a:p>
            <a:fld id="{D5876E05-0798-45D6-8486-AA182DA9E575}" type="slidenum">
              <a:rPr lang="fr-FR"/>
              <a:pPr/>
              <a:t>11</a:t>
            </a:fld>
            <a:endParaRPr lang="fr-FR"/>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3555"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miter lim="800000"/>
            <a:headEnd/>
            <a:tailEnd/>
          </a:ln>
        </p:spPr>
        <p:txBody>
          <a:bodyPr/>
          <a:lstStyle/>
          <a:p>
            <a:fld id="{BD3BD578-A031-47D8-BB35-03DC85D7E9E4}" type="slidenum">
              <a:rPr lang="fr-FR"/>
              <a:pPr/>
              <a:t>12</a:t>
            </a:fld>
            <a:endParaRPr lang="fr-FR"/>
          </a:p>
        </p:txBody>
      </p:sp>
      <p:sp>
        <p:nvSpPr>
          <p:cNvPr id="25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5603"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miter lim="800000"/>
            <a:headEnd/>
            <a:tailEnd/>
          </a:ln>
        </p:spPr>
        <p:txBody>
          <a:bodyPr/>
          <a:lstStyle/>
          <a:p>
            <a:fld id="{224440EE-DEF7-40B6-9086-B2166EE52FB9}" type="slidenum">
              <a:rPr lang="fr-FR"/>
              <a:pPr/>
              <a:t>13</a:t>
            </a:fld>
            <a:endParaRPr lang="fr-FR"/>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7651"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miter lim="800000"/>
            <a:headEnd/>
            <a:tailEnd/>
          </a:ln>
        </p:spPr>
        <p:txBody>
          <a:bodyPr/>
          <a:lstStyle/>
          <a:p>
            <a:fld id="{81AA7162-584B-48BE-A063-2108BE634FC9}" type="slidenum">
              <a:rPr lang="fr-FR"/>
              <a:pPr/>
              <a:t>14</a:t>
            </a:fld>
            <a:endParaRPr lang="fr-FR"/>
          </a:p>
        </p:txBody>
      </p:sp>
      <p:sp>
        <p:nvSpPr>
          <p:cNvPr id="31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9699"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miter lim="800000"/>
            <a:headEnd/>
            <a:tailEnd/>
          </a:ln>
        </p:spPr>
        <p:txBody>
          <a:bodyPr/>
          <a:lstStyle/>
          <a:p>
            <a:fld id="{D369CDDE-2DF6-4BEE-854A-E49100C7F34B}" type="slidenum">
              <a:rPr lang="fr-FR"/>
              <a:pPr/>
              <a:t>15</a:t>
            </a:fld>
            <a:endParaRPr lang="fr-FR"/>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1747" name="Rectangle 3"/>
          <p:cNvSpPr>
            <a:spLocks noGrp="1" noChangeArrowheads="1"/>
          </p:cNvSpPr>
          <p:nvPr>
            <p:ph type="body" idx="1"/>
          </p:nvPr>
        </p:nvSpPr>
        <p:spPr>
          <a:noFill/>
        </p:spPr>
        <p:txBody>
          <a:bodyPr/>
          <a:lstStyle/>
          <a:p>
            <a:pPr eaLnBrk="1" hangingPunct="1"/>
            <a:endParaRPr lang="en-US" sz="1000" smtClean="0">
              <a:ea typeface="ＭＳ Ｐゴシック" pitchFamily="1"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miter lim="800000"/>
            <a:headEnd/>
            <a:tailEnd/>
          </a:ln>
        </p:spPr>
        <p:txBody>
          <a:bodyPr/>
          <a:lstStyle/>
          <a:p>
            <a:fld id="{AEF216E1-4C23-43A1-8536-DEC1ABB24183}" type="slidenum">
              <a:rPr lang="fr-FR"/>
              <a:pPr/>
              <a:t>16</a:t>
            </a:fld>
            <a:endParaRPr lang="fr-FR"/>
          </a:p>
        </p:txBody>
      </p:sp>
      <p:sp>
        <p:nvSpPr>
          <p:cNvPr id="3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3795" name="Rectangle 3"/>
          <p:cNvSpPr>
            <a:spLocks noGrp="1" noChangeArrowheads="1"/>
          </p:cNvSpPr>
          <p:nvPr>
            <p:ph type="body" idx="1"/>
          </p:nvPr>
        </p:nvSpPr>
        <p:spPr>
          <a:noFill/>
        </p:spPr>
        <p:txBody>
          <a:bodyPr/>
          <a:lstStyle/>
          <a:p>
            <a:pPr eaLnBrk="1" hangingPunct="1"/>
            <a:endParaRPr lang="en-US" sz="1000" smtClean="0">
              <a:ea typeface="ＭＳ Ｐゴシック" pitchFamily="1"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miter lim="800000"/>
            <a:headEnd/>
            <a:tailEnd/>
          </a:ln>
        </p:spPr>
        <p:txBody>
          <a:bodyPr/>
          <a:lstStyle/>
          <a:p>
            <a:fld id="{5D282D34-1B8F-43A2-82EB-FD15E8FFC988}" type="slidenum">
              <a:rPr lang="fr-FR"/>
              <a:pPr/>
              <a:t>17</a:t>
            </a:fld>
            <a:endParaRPr lang="fr-FR"/>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5843" name="Rectangle 3"/>
          <p:cNvSpPr>
            <a:spLocks noGrp="1" noChangeArrowheads="1"/>
          </p:cNvSpPr>
          <p:nvPr>
            <p:ph type="body" idx="1"/>
          </p:nvPr>
        </p:nvSpPr>
        <p:spPr>
          <a:noFill/>
        </p:spPr>
        <p:txBody>
          <a:bodyPr/>
          <a:lstStyle/>
          <a:p>
            <a:pPr eaLnBrk="1" hangingPunct="1"/>
            <a:endParaRPr lang="en-US" sz="1000" smtClean="0">
              <a:ea typeface="ＭＳ Ｐゴシック" pitchFamily="1"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miter lim="800000"/>
            <a:headEnd/>
            <a:tailEnd/>
          </a:ln>
        </p:spPr>
        <p:txBody>
          <a:bodyPr/>
          <a:lstStyle/>
          <a:p>
            <a:fld id="{9CA6E06D-37EF-43F0-B516-98FB15AA2026}" type="slidenum">
              <a:rPr lang="fr-FR"/>
              <a:pPr/>
              <a:t>18</a:t>
            </a:fld>
            <a:endParaRPr lang="fr-FR"/>
          </a:p>
        </p:txBody>
      </p:sp>
      <p:sp>
        <p:nvSpPr>
          <p:cNvPr id="39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7891" name="Rectangle 3"/>
          <p:cNvSpPr>
            <a:spLocks noGrp="1" noChangeArrowheads="1"/>
          </p:cNvSpPr>
          <p:nvPr>
            <p:ph type="body" idx="1"/>
          </p:nvPr>
        </p:nvSpPr>
        <p:spPr>
          <a:noFill/>
        </p:spPr>
        <p:txBody>
          <a:bodyPr/>
          <a:lstStyle/>
          <a:p>
            <a:pPr eaLnBrk="1" hangingPunct="1"/>
            <a:endParaRPr lang="fr-FR" altLang="ja-JP" sz="1000" smtClean="0">
              <a:ea typeface="ＭＳ Ｐゴシック" pitchFamily="1" charset="-128"/>
            </a:endParaRPr>
          </a:p>
          <a:p>
            <a:pPr eaLnBrk="1" hangingPunct="1"/>
            <a:endParaRPr lang="fr-FR" sz="1000" smtClean="0">
              <a:ea typeface="ＭＳ Ｐゴシック" pitchFamily="1"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miter lim="800000"/>
            <a:headEnd/>
            <a:tailEnd/>
          </a:ln>
        </p:spPr>
        <p:txBody>
          <a:bodyPr/>
          <a:lstStyle/>
          <a:p>
            <a:fld id="{45D11DDE-42E5-463A-B9F8-24E6BAD13443}" type="slidenum">
              <a:rPr lang="fr-FR"/>
              <a:pPr/>
              <a:t>19</a:t>
            </a:fld>
            <a:endParaRPr lang="fr-FR"/>
          </a:p>
        </p:txBody>
      </p:sp>
      <p:sp>
        <p:nvSpPr>
          <p:cNvPr id="41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9939" name="Rectangle 3"/>
          <p:cNvSpPr>
            <a:spLocks noGrp="1" noChangeArrowheads="1"/>
          </p:cNvSpPr>
          <p:nvPr>
            <p:ph type="body" idx="1"/>
          </p:nvPr>
        </p:nvSpPr>
        <p:spPr>
          <a:noFill/>
        </p:spPr>
        <p:txBody>
          <a:bodyPr/>
          <a:lstStyle/>
          <a:p>
            <a:pPr eaLnBrk="1" hangingPunct="1"/>
            <a:endParaRPr lang="en-US" sz="1000" smtClean="0">
              <a:ea typeface="ＭＳ Ｐゴシック" pitchFamily="1"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ln>
            <a:miter lim="800000"/>
            <a:headEnd/>
            <a:tailEnd/>
          </a:ln>
        </p:spPr>
        <p:txBody>
          <a:bodyPr/>
          <a:lstStyle/>
          <a:p>
            <a:fld id="{7B4ADE78-178E-464B-952E-96A56B96A98A}" type="slidenum">
              <a:rPr lang="fr-FR"/>
              <a:pPr/>
              <a:t>20</a:t>
            </a:fld>
            <a:endParaRPr lang="fr-FR"/>
          </a:p>
        </p:txBody>
      </p:sp>
      <p:sp>
        <p:nvSpPr>
          <p:cNvPr id="44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1987" name="Rectangle 3"/>
          <p:cNvSpPr>
            <a:spLocks noGrp="1" noChangeArrowheads="1"/>
          </p:cNvSpPr>
          <p:nvPr>
            <p:ph type="body" idx="1"/>
          </p:nvPr>
        </p:nvSpPr>
        <p:spPr>
          <a:noFill/>
        </p:spPr>
        <p:txBody>
          <a:bodyPr/>
          <a:lstStyle/>
          <a:p>
            <a:pPr eaLnBrk="1" hangingPunct="1"/>
            <a:endParaRPr lang="en-US" sz="1000" smtClean="0">
              <a:ea typeface="ＭＳ Ｐゴシック" pitchFamily="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a:ln>
            <a:miter lim="800000"/>
            <a:headEnd/>
            <a:tailEnd/>
          </a:ln>
        </p:spPr>
        <p:txBody>
          <a:bodyPr/>
          <a:lstStyle/>
          <a:p>
            <a:fld id="{E054D0B3-61DF-447C-866F-475511EC1127}" type="slidenum">
              <a:rPr lang="fr-FR"/>
              <a:pPr/>
              <a:t>2</a:t>
            </a:fld>
            <a:endParaRPr lang="fr-FR"/>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6147"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miter lim="800000"/>
            <a:headEnd/>
            <a:tailEnd/>
          </a:ln>
        </p:spPr>
        <p:txBody>
          <a:bodyPr/>
          <a:lstStyle/>
          <a:p>
            <a:fld id="{579768C1-7AD5-4434-BD7A-1121B7925EE7}" type="slidenum">
              <a:rPr lang="fr-FR"/>
              <a:pPr/>
              <a:t>21</a:t>
            </a:fld>
            <a:endParaRPr lang="fr-FR"/>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4035" name="Rectangle 3"/>
          <p:cNvSpPr>
            <a:spLocks noGrp="1" noChangeArrowheads="1"/>
          </p:cNvSpPr>
          <p:nvPr>
            <p:ph type="body" idx="1"/>
          </p:nvPr>
        </p:nvSpPr>
        <p:spPr>
          <a:noFill/>
        </p:spPr>
        <p:txBody>
          <a:bodyPr/>
          <a:lstStyle/>
          <a:p>
            <a:pPr eaLnBrk="1" hangingPunct="1"/>
            <a:endParaRPr lang="en-US" sz="1000" smtClean="0">
              <a:ea typeface="ＭＳ Ｐゴシック" pitchFamily="1"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miter lim="800000"/>
            <a:headEnd/>
            <a:tailEnd/>
          </a:ln>
        </p:spPr>
        <p:txBody>
          <a:bodyPr/>
          <a:lstStyle/>
          <a:p>
            <a:fld id="{C0007A41-6225-42BB-897F-7D9D77BB6E39}" type="slidenum">
              <a:rPr lang="fr-FR"/>
              <a:pPr/>
              <a:t>22</a:t>
            </a:fld>
            <a:endParaRPr lang="fr-FR"/>
          </a:p>
        </p:txBody>
      </p:sp>
      <p:sp>
        <p:nvSpPr>
          <p:cNvPr id="48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083" name="Rectangle 3"/>
          <p:cNvSpPr>
            <a:spLocks noGrp="1" noChangeArrowheads="1"/>
          </p:cNvSpPr>
          <p:nvPr>
            <p:ph type="body" idx="1"/>
          </p:nvPr>
        </p:nvSpPr>
        <p:spPr>
          <a:noFill/>
        </p:spPr>
        <p:txBody>
          <a:bodyPr/>
          <a:lstStyle/>
          <a:p>
            <a:pPr eaLnBrk="1" hangingPunct="1"/>
            <a:endParaRPr lang="en-US" sz="1000" smtClean="0">
              <a:ea typeface="ＭＳ Ｐゴシック" pitchFamily="1"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miter lim="800000"/>
            <a:headEnd/>
            <a:tailEnd/>
          </a:ln>
        </p:spPr>
        <p:txBody>
          <a:bodyPr/>
          <a:lstStyle/>
          <a:p>
            <a:fld id="{69183359-1FDB-4129-A5F6-14A2FE9B0143}" type="slidenum">
              <a:rPr lang="fr-FR"/>
              <a:pPr/>
              <a:t>23</a:t>
            </a:fld>
            <a:endParaRPr lang="fr-FR"/>
          </a:p>
        </p:txBody>
      </p:sp>
      <p:sp>
        <p:nvSpPr>
          <p:cNvPr id="50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8131" name="Rectangle 3"/>
          <p:cNvSpPr>
            <a:spLocks noGrp="1" noChangeArrowheads="1"/>
          </p:cNvSpPr>
          <p:nvPr>
            <p:ph type="body" idx="1"/>
          </p:nvPr>
        </p:nvSpPr>
        <p:spPr>
          <a:noFill/>
        </p:spPr>
        <p:txBody>
          <a:bodyPr/>
          <a:lstStyle/>
          <a:p>
            <a:pPr eaLnBrk="1" hangingPunct="1"/>
            <a:endParaRPr lang="en-US" sz="1000" smtClean="0">
              <a:ea typeface="ＭＳ Ｐゴシック" pitchFamily="1"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miter lim="800000"/>
            <a:headEnd/>
            <a:tailEnd/>
          </a:ln>
        </p:spPr>
        <p:txBody>
          <a:bodyPr/>
          <a:lstStyle/>
          <a:p>
            <a:fld id="{63919B3A-447F-4BCD-8689-C206515D18C6}" type="slidenum">
              <a:rPr lang="fr-FR"/>
              <a:pPr/>
              <a:t>24</a:t>
            </a:fld>
            <a:endParaRPr lang="fr-FR"/>
          </a:p>
        </p:txBody>
      </p:sp>
      <p:sp>
        <p:nvSpPr>
          <p:cNvPr id="52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0179" name="Rectangle 3"/>
          <p:cNvSpPr>
            <a:spLocks noGrp="1" noChangeArrowheads="1"/>
          </p:cNvSpPr>
          <p:nvPr>
            <p:ph type="body" idx="1"/>
          </p:nvPr>
        </p:nvSpPr>
        <p:spPr>
          <a:noFill/>
        </p:spPr>
        <p:txBody>
          <a:bodyPr/>
          <a:lstStyle/>
          <a:p>
            <a:pPr eaLnBrk="1" hangingPunct="1"/>
            <a:endParaRPr lang="en-US" sz="1000" smtClean="0">
              <a:ea typeface="ＭＳ Ｐゴシック" pitchFamily="1"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miter lim="800000"/>
            <a:headEnd/>
            <a:tailEnd/>
          </a:ln>
        </p:spPr>
        <p:txBody>
          <a:bodyPr/>
          <a:lstStyle/>
          <a:p>
            <a:fld id="{B4F3AC68-F8E2-43F2-BA52-6F430E980D70}" type="slidenum">
              <a:rPr lang="fr-FR"/>
              <a:pPr/>
              <a:t>25</a:t>
            </a:fld>
            <a:endParaRPr lang="fr-FR"/>
          </a:p>
        </p:txBody>
      </p:sp>
      <p:sp>
        <p:nvSpPr>
          <p:cNvPr id="54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2227"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miter lim="800000"/>
            <a:headEnd/>
            <a:tailEnd/>
          </a:ln>
        </p:spPr>
        <p:txBody>
          <a:bodyPr/>
          <a:lstStyle/>
          <a:p>
            <a:fld id="{25F45FF9-BE10-44DF-9D6B-69E442DD768D}" type="slidenum">
              <a:rPr lang="fr-FR"/>
              <a:pPr/>
              <a:t>28</a:t>
            </a:fld>
            <a:endParaRPr lang="fr-FR"/>
          </a:p>
        </p:txBody>
      </p:sp>
      <p:sp>
        <p:nvSpPr>
          <p:cNvPr id="60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6323"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miter lim="800000"/>
            <a:headEnd/>
            <a:tailEnd/>
          </a:ln>
        </p:spPr>
        <p:txBody>
          <a:bodyPr/>
          <a:lstStyle/>
          <a:p>
            <a:fld id="{3EB4DD85-F3C0-4852-83D7-1253ED41DB29}" type="slidenum">
              <a:rPr lang="fr-FR"/>
              <a:pPr/>
              <a:t>29</a:t>
            </a:fld>
            <a:endParaRPr lang="fr-FR"/>
          </a:p>
        </p:txBody>
      </p:sp>
      <p:sp>
        <p:nvSpPr>
          <p:cNvPr id="62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8371"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a:ln>
            <a:miter lim="800000"/>
            <a:headEnd/>
            <a:tailEnd/>
          </a:ln>
        </p:spPr>
        <p:txBody>
          <a:bodyPr/>
          <a:lstStyle/>
          <a:p>
            <a:fld id="{DCFFFFE4-7831-4C90-BDE0-92BA4774607D}" type="slidenum">
              <a:rPr lang="fr-FR"/>
              <a:pPr/>
              <a:t>4</a:t>
            </a:fld>
            <a:endParaRPr lang="fr-FR"/>
          </a:p>
        </p:txBody>
      </p:sp>
      <p:sp>
        <p:nvSpPr>
          <p:cNvPr id="102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9219"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a:ln>
            <a:miter lim="800000"/>
            <a:headEnd/>
            <a:tailEnd/>
          </a:ln>
        </p:spPr>
        <p:txBody>
          <a:bodyPr/>
          <a:lstStyle/>
          <a:p>
            <a:fld id="{BEF5E38D-809D-40D5-B99F-71C7E7328478}" type="slidenum">
              <a:rPr lang="fr-FR"/>
              <a:pPr/>
              <a:t>5</a:t>
            </a:fld>
            <a:endParaRPr lang="fr-FR"/>
          </a:p>
        </p:txBody>
      </p:sp>
      <p:sp>
        <p:nvSpPr>
          <p:cNvPr id="11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1267"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a:ln>
            <a:miter lim="800000"/>
            <a:headEnd/>
            <a:tailEnd/>
          </a:ln>
        </p:spPr>
        <p:txBody>
          <a:bodyPr/>
          <a:lstStyle/>
          <a:p>
            <a:fld id="{38B617EA-C564-46A8-9786-19AA96DB5905}" type="slidenum">
              <a:rPr lang="fr-FR"/>
              <a:pPr/>
              <a:t>6</a:t>
            </a:fld>
            <a:endParaRPr lang="fr-FR"/>
          </a:p>
        </p:txBody>
      </p:sp>
      <p:sp>
        <p:nvSpPr>
          <p:cNvPr id="13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3315" name="Rectangle 3"/>
          <p:cNvSpPr>
            <a:spLocks noGrp="1" noChangeArrowheads="1"/>
          </p:cNvSpPr>
          <p:nvPr>
            <p:ph type="body" idx="1"/>
          </p:nvPr>
        </p:nvSpPr>
        <p:spPr>
          <a:noFill/>
        </p:spPr>
        <p:txBody>
          <a:bodyPr/>
          <a:lstStyle/>
          <a:p>
            <a:pPr marL="742950" lvl="1" indent="-285750" eaLnBrk="1" hangingPunct="1"/>
            <a:r>
              <a:rPr lang="fr-FR" smtClean="0">
                <a:ea typeface="ＭＳ Ｐゴシック" pitchFamily="1" charset="-128"/>
              </a:rPr>
              <a:t>One especially influential definition is the one proposed by Fr. Captorti, an Italian scholar, who was appointed special rapporteur on the rights of minorities by the </a:t>
            </a:r>
            <a:r>
              <a:rPr lang="fr-FR" sz="900" smtClean="0">
                <a:ea typeface="ＭＳ Ｐゴシック" pitchFamily="1" charset="-128"/>
              </a:rPr>
              <a:t>UN Sub Commission on the Prevention of Discrimination and Protection of Minorities. He drafted a report on the rights of persons belonging to minorities. The report, and especially the definition he proposed in it, remains an important reference point today.</a:t>
            </a:r>
            <a:endParaRPr lang="fr-FR" smtClean="0">
              <a:ea typeface="ＭＳ Ｐゴシック" pitchFamily="1"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miter lim="800000"/>
            <a:headEnd/>
            <a:tailEnd/>
          </a:ln>
        </p:spPr>
        <p:txBody>
          <a:bodyPr/>
          <a:lstStyle/>
          <a:p>
            <a:fld id="{34F88BD5-F103-437D-97A6-DDB4BCF0DCF0}" type="slidenum">
              <a:rPr lang="fr-FR"/>
              <a:pPr/>
              <a:t>7</a:t>
            </a:fld>
            <a:endParaRPr lang="fr-FR"/>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a:noFill/>
        </p:spPr>
        <p:txBody>
          <a:bodyPr/>
          <a:lstStyle/>
          <a:p>
            <a:pPr eaLnBrk="1" hangingPunct="1">
              <a:buFontTx/>
              <a:buChar char="-"/>
            </a:pPr>
            <a:endParaRPr lang="en-US" smtClean="0">
              <a:ea typeface="ＭＳ Ｐゴシック" pitchFamily="1"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1EF7874A-AFD1-4D34-A542-6FD35C67CB63}" type="slidenum">
              <a:rPr lang="fr-FR"/>
              <a:pPr/>
              <a:t>8</a:t>
            </a:fld>
            <a:endParaRPr lang="fr-FR"/>
          </a:p>
        </p:txBody>
      </p:sp>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7411" name="Rectangle 3"/>
          <p:cNvSpPr>
            <a:spLocks noGrp="1" noChangeArrowheads="1"/>
          </p:cNvSpPr>
          <p:nvPr>
            <p:ph type="body" idx="1"/>
          </p:nvPr>
        </p:nvSpPr>
        <p:spPr>
          <a:noFill/>
        </p:spPr>
        <p:txBody>
          <a:bodyPr/>
          <a:lstStyle/>
          <a:p>
            <a:pPr eaLnBrk="1" hangingPunct="1">
              <a:buFontTx/>
              <a:buChar char="-"/>
            </a:pPr>
            <a:endParaRPr lang="en-US" smtClean="0">
              <a:ea typeface="ＭＳ Ｐゴシック" pitchFamily="1"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82ED7C4A-6303-46A7-A5E5-03D7713FFB58}" type="slidenum">
              <a:rPr lang="fr-FR"/>
              <a:pPr/>
              <a:t>9</a:t>
            </a:fld>
            <a:endParaRPr lang="fr-FR"/>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miter lim="800000"/>
            <a:headEnd/>
            <a:tailEnd/>
          </a:ln>
        </p:spPr>
        <p:txBody>
          <a:bodyPr/>
          <a:lstStyle/>
          <a:p>
            <a:fld id="{BD97DE38-7E27-48F9-B10E-C9BAA3BD4BBD}" type="slidenum">
              <a:rPr lang="fr-FR"/>
              <a:pPr/>
              <a:t>10</a:t>
            </a:fld>
            <a:endParaRPr lang="fr-FR"/>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a:noFill/>
        </p:spPr>
        <p:txBody>
          <a:bodyPr/>
          <a:lstStyle/>
          <a:p>
            <a:pPr eaLnBrk="1" hangingPunct="1"/>
            <a:endParaRPr lang="en-US" smtClean="0">
              <a:ea typeface="ＭＳ Ｐゴシック" pitchFamily="1"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endParaRPr lang="fr-FR"/>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ACA009C-BFE9-4C96-A3E7-BCFD8B52FEDF}" type="slidenum">
              <a:rPr lang="fr-FR" smtClean="0"/>
              <a:pPr/>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fld id="{3ACA009C-BFE9-4C96-A3E7-BCFD8B52FEDF}"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fld id="{3ACA009C-BFE9-4C96-A3E7-BCFD8B52FEDF}"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endParaRPr lang="fr-FR"/>
          </a:p>
        </p:txBody>
      </p:sp>
      <p:sp>
        <p:nvSpPr>
          <p:cNvPr id="9" name="Slide Number Placeholder 8"/>
          <p:cNvSpPr>
            <a:spLocks noGrp="1"/>
          </p:cNvSpPr>
          <p:nvPr>
            <p:ph type="sldNum" sz="quarter" idx="15"/>
          </p:nvPr>
        </p:nvSpPr>
        <p:spPr/>
        <p:txBody>
          <a:bodyPr rtlCol="0"/>
          <a:lstStyle/>
          <a:p>
            <a:fld id="{3ACA009C-BFE9-4C96-A3E7-BCFD8B52FEDF}" type="slidenum">
              <a:rPr lang="fr-FR" smtClean="0"/>
              <a:pPr/>
              <a:t>‹#›</a:t>
            </a:fld>
            <a:endParaRPr lang="fr-FR"/>
          </a:p>
        </p:txBody>
      </p:sp>
      <p:sp>
        <p:nvSpPr>
          <p:cNvPr id="10" name="Footer Placeholder 9"/>
          <p:cNvSpPr>
            <a:spLocks noGrp="1"/>
          </p:cNvSpPr>
          <p:nvPr>
            <p:ph type="ftr" sz="quarter" idx="16"/>
          </p:nvPr>
        </p:nvSpPr>
        <p:spPr/>
        <p:txBody>
          <a:bodyPr rtlCol="0"/>
          <a:lstStyle/>
          <a:p>
            <a:pPr>
              <a:defRPr/>
            </a:pP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endParaRPr lang="fr-FR"/>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ACA009C-BFE9-4C96-A3E7-BCFD8B52FEDF}" type="slidenum">
              <a:rPr lang="fr-FR" smtClean="0"/>
              <a:pPr/>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fld id="{3ACA009C-BFE9-4C96-A3E7-BCFD8B52FEDF}" type="slidenum">
              <a:rPr lang="fr-FR" smtClean="0"/>
              <a:pPr/>
              <a:t>‹#›</a:t>
            </a:fld>
            <a:endParaRPr lang="fr-F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fr-FR"/>
          </a:p>
        </p:txBody>
      </p:sp>
      <p:sp>
        <p:nvSpPr>
          <p:cNvPr id="8" name="Footer Placeholder 7"/>
          <p:cNvSpPr>
            <a:spLocks noGrp="1"/>
          </p:cNvSpPr>
          <p:nvPr>
            <p:ph type="ftr" sz="quarter" idx="11"/>
          </p:nvPr>
        </p:nvSpPr>
        <p:spPr/>
        <p:txBody>
          <a:bodyPr/>
          <a:lstStyle/>
          <a:p>
            <a:pPr>
              <a:defRPr/>
            </a:pPr>
            <a:endParaRPr lang="fr-FR"/>
          </a:p>
        </p:txBody>
      </p:sp>
      <p:sp>
        <p:nvSpPr>
          <p:cNvPr id="9" name="Slide Number Placeholder 8"/>
          <p:cNvSpPr>
            <a:spLocks noGrp="1"/>
          </p:cNvSpPr>
          <p:nvPr>
            <p:ph type="sldNum" sz="quarter" idx="12"/>
          </p:nvPr>
        </p:nvSpPr>
        <p:spPr/>
        <p:txBody>
          <a:bodyPr/>
          <a:lstStyle/>
          <a:p>
            <a:fld id="{3ACA009C-BFE9-4C96-A3E7-BCFD8B52FEDF}" type="slidenum">
              <a:rPr lang="fr-FR" smtClean="0"/>
              <a:pPr/>
              <a:t>‹#›</a:t>
            </a:fld>
            <a:endParaRPr lang="fr-F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endParaRPr lang="fr-FR"/>
          </a:p>
        </p:txBody>
      </p:sp>
      <p:sp>
        <p:nvSpPr>
          <p:cNvPr id="7" name="Slide Number Placeholder 6"/>
          <p:cNvSpPr>
            <a:spLocks noGrp="1"/>
          </p:cNvSpPr>
          <p:nvPr>
            <p:ph type="sldNum" sz="quarter" idx="11"/>
          </p:nvPr>
        </p:nvSpPr>
        <p:spPr/>
        <p:txBody>
          <a:bodyPr rtlCol="0"/>
          <a:lstStyle/>
          <a:p>
            <a:fld id="{3ACA009C-BFE9-4C96-A3E7-BCFD8B52FEDF}" type="slidenum">
              <a:rPr lang="fr-FR" smtClean="0"/>
              <a:pPr/>
              <a:t>‹#›</a:t>
            </a:fld>
            <a:endParaRPr lang="fr-FR"/>
          </a:p>
        </p:txBody>
      </p:sp>
      <p:sp>
        <p:nvSpPr>
          <p:cNvPr id="8" name="Footer Placeholder 7"/>
          <p:cNvSpPr>
            <a:spLocks noGrp="1"/>
          </p:cNvSpPr>
          <p:nvPr>
            <p:ph type="ftr" sz="quarter" idx="12"/>
          </p:nvPr>
        </p:nvSpPr>
        <p:spPr/>
        <p:txBody>
          <a:bodyPr rtlCol="0"/>
          <a:lstStyle/>
          <a:p>
            <a:pPr>
              <a:defRPr/>
            </a:pP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r-FR"/>
          </a:p>
        </p:txBody>
      </p:sp>
      <p:sp>
        <p:nvSpPr>
          <p:cNvPr id="3" name="Footer Placeholder 2"/>
          <p:cNvSpPr>
            <a:spLocks noGrp="1"/>
          </p:cNvSpPr>
          <p:nvPr>
            <p:ph type="ftr" sz="quarter" idx="11"/>
          </p:nvPr>
        </p:nvSpPr>
        <p:spPr/>
        <p:txBody>
          <a:bodyPr/>
          <a:lstStyle/>
          <a:p>
            <a:pPr>
              <a:defRPr/>
            </a:pPr>
            <a:endParaRPr lang="fr-FR"/>
          </a:p>
        </p:txBody>
      </p:sp>
      <p:sp>
        <p:nvSpPr>
          <p:cNvPr id="4" name="Slide Number Placeholder 3"/>
          <p:cNvSpPr>
            <a:spLocks noGrp="1"/>
          </p:cNvSpPr>
          <p:nvPr>
            <p:ph type="sldNum" sz="quarter" idx="12"/>
          </p:nvPr>
        </p:nvSpPr>
        <p:spPr/>
        <p:txBody>
          <a:bodyPr/>
          <a:lstStyle/>
          <a:p>
            <a:fld id="{3ACA009C-BFE9-4C96-A3E7-BCFD8B52FEDF}"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endParaRPr lang="fr-FR"/>
          </a:p>
        </p:txBody>
      </p:sp>
      <p:sp>
        <p:nvSpPr>
          <p:cNvPr id="22" name="Slide Number Placeholder 21"/>
          <p:cNvSpPr>
            <a:spLocks noGrp="1"/>
          </p:cNvSpPr>
          <p:nvPr>
            <p:ph type="sldNum" sz="quarter" idx="15"/>
          </p:nvPr>
        </p:nvSpPr>
        <p:spPr/>
        <p:txBody>
          <a:bodyPr rtlCol="0"/>
          <a:lstStyle/>
          <a:p>
            <a:fld id="{3ACA009C-BFE9-4C96-A3E7-BCFD8B52FEDF}" type="slidenum">
              <a:rPr lang="fr-FR" smtClean="0"/>
              <a:pPr/>
              <a:t>‹#›</a:t>
            </a:fld>
            <a:endParaRPr lang="fr-FR"/>
          </a:p>
        </p:txBody>
      </p:sp>
      <p:sp>
        <p:nvSpPr>
          <p:cNvPr id="23" name="Footer Placeholder 22"/>
          <p:cNvSpPr>
            <a:spLocks noGrp="1"/>
          </p:cNvSpPr>
          <p:nvPr>
            <p:ph type="ftr" sz="quarter" idx="16"/>
          </p:nvPr>
        </p:nvSpPr>
        <p:spPr/>
        <p:txBody>
          <a:bodyPr rtlCol="0"/>
          <a:lstStyle/>
          <a:p>
            <a:pPr>
              <a:defRPr/>
            </a:pPr>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endParaRPr lang="fr-FR"/>
          </a:p>
        </p:txBody>
      </p:sp>
      <p:sp>
        <p:nvSpPr>
          <p:cNvPr id="18" name="Slide Number Placeholder 17"/>
          <p:cNvSpPr>
            <a:spLocks noGrp="1"/>
          </p:cNvSpPr>
          <p:nvPr>
            <p:ph type="sldNum" sz="quarter" idx="11"/>
          </p:nvPr>
        </p:nvSpPr>
        <p:spPr/>
        <p:txBody>
          <a:bodyPr rtlCol="0"/>
          <a:lstStyle/>
          <a:p>
            <a:fld id="{3ACA009C-BFE9-4C96-A3E7-BCFD8B52FEDF}" type="slidenum">
              <a:rPr lang="fr-FR" smtClean="0"/>
              <a:pPr/>
              <a:t>‹#›</a:t>
            </a:fld>
            <a:endParaRPr lang="fr-FR"/>
          </a:p>
        </p:txBody>
      </p:sp>
      <p:sp>
        <p:nvSpPr>
          <p:cNvPr id="21" name="Footer Placeholder 20"/>
          <p:cNvSpPr>
            <a:spLocks noGrp="1"/>
          </p:cNvSpPr>
          <p:nvPr>
            <p:ph type="ftr" sz="quarter" idx="12"/>
          </p:nvPr>
        </p:nvSpPr>
        <p:spPr/>
        <p:txBody>
          <a:bodyPr rtlCol="0"/>
          <a:lstStyle/>
          <a:p>
            <a:pPr>
              <a:defRPr/>
            </a:pPr>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fr-F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fr-F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ACA009C-BFE9-4C96-A3E7-BCFD8B52FEDF}"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a:solidFill>
            <a:schemeClr val="accent1"/>
          </a:solidFill>
          <a:effectLst>
            <a:outerShdw dist="38099" dir="2700000" algn="ctr" rotWithShape="0">
              <a:srgbClr val="000000">
                <a:alpha val="74997"/>
              </a:srgbClr>
            </a:outerShdw>
          </a:effectLst>
        </p:spPr>
        <p:txBody>
          <a:bodyPr>
            <a:normAutofit fontScale="90000"/>
          </a:bodyPr>
          <a:lstStyle/>
          <a:p>
            <a:pPr eaLnBrk="1" hangingPunct="1"/>
            <a:r>
              <a:rPr lang="fr-FR" sz="4000" b="1" smtClean="0"/>
              <a:t>INTERNATIONAL PROTECTION OF MINORITIES: Past and Present</a:t>
            </a:r>
            <a:endParaRPr lang="fr-FR" smtClean="0"/>
          </a:p>
        </p:txBody>
      </p:sp>
      <p:sp>
        <p:nvSpPr>
          <p:cNvPr id="2051" name="Rectangle 3"/>
          <p:cNvSpPr>
            <a:spLocks noGrp="1" noChangeArrowheads="1"/>
          </p:cNvSpPr>
          <p:nvPr>
            <p:ph type="subTitle" idx="1"/>
          </p:nvPr>
        </p:nvSpPr>
        <p:spPr>
          <a:solidFill>
            <a:schemeClr val="accent1"/>
          </a:solidFill>
          <a:effectLst>
            <a:outerShdw dist="38099" dir="2700000" algn="ctr" rotWithShape="0">
              <a:srgbClr val="000000">
                <a:alpha val="74997"/>
              </a:srgbClr>
            </a:outerShdw>
          </a:effectLst>
        </p:spPr>
        <p:txBody>
          <a:bodyPr/>
          <a:lstStyle/>
          <a:p>
            <a:pPr eaLnBrk="1" hangingPunct="1"/>
            <a:r>
              <a:rPr lang="fr-FR" smtClean="0"/>
              <a:t>Julie Ringelheim</a:t>
            </a:r>
          </a:p>
          <a:p>
            <a:pPr eaLnBrk="1" hangingPunct="1"/>
            <a:r>
              <a:rPr lang="fr-FR" smtClean="0"/>
              <a:t>15 June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normAutofit/>
          </a:bodyPr>
          <a:lstStyle/>
          <a:p>
            <a:pPr eaLnBrk="1" hangingPunct="1"/>
            <a:r>
              <a:rPr lang="fr-FR" sz="3200" smtClean="0"/>
              <a:t>2. Evolution Minority Protection </a:t>
            </a:r>
            <a:br>
              <a:rPr lang="fr-FR" sz="3200" smtClean="0"/>
            </a:br>
            <a:r>
              <a:rPr lang="fr-FR" sz="3200" smtClean="0"/>
              <a:t>A. Religious Minorities</a:t>
            </a:r>
            <a:endParaRPr lang="fr-FR" sz="3600" smtClean="0"/>
          </a:p>
        </p:txBody>
      </p:sp>
      <p:sp>
        <p:nvSpPr>
          <p:cNvPr id="20482" name="Rectangle 3"/>
          <p:cNvSpPr>
            <a:spLocks noGrp="1" noChangeArrowheads="1"/>
          </p:cNvSpPr>
          <p:nvPr>
            <p:ph sz="quarter" idx="1"/>
          </p:nvPr>
        </p:nvSpPr>
        <p:spPr>
          <a:xfrm>
            <a:off x="685800" y="1752600"/>
            <a:ext cx="7772400" cy="4343400"/>
          </a:xfrm>
        </p:spPr>
        <p:txBody>
          <a:bodyPr>
            <a:normAutofit lnSpcReduction="10000"/>
          </a:bodyPr>
          <a:lstStyle/>
          <a:p>
            <a:pPr eaLnBrk="1" hangingPunct="1"/>
            <a:r>
              <a:rPr lang="fr-FR" sz="2400" b="1" smtClean="0"/>
              <a:t>1648: Peace of Westphalia</a:t>
            </a:r>
          </a:p>
          <a:p>
            <a:pPr eaLnBrk="1" hangingPunct="1">
              <a:buFontTx/>
              <a:buNone/>
            </a:pPr>
            <a:endParaRPr lang="fr-FR" sz="2400" smtClean="0"/>
          </a:p>
          <a:p>
            <a:pPr lvl="1" eaLnBrk="1" hangingPunct="1"/>
            <a:r>
              <a:rPr lang="fr-FR" sz="2000" smtClean="0"/>
              <a:t>Series of peace treaties that end the 30 years war</a:t>
            </a:r>
          </a:p>
          <a:p>
            <a:pPr lvl="1" eaLnBrk="1" hangingPunct="1"/>
            <a:endParaRPr lang="fr-FR" sz="2000" smtClean="0"/>
          </a:p>
          <a:p>
            <a:pPr lvl="1" eaLnBrk="1" hangingPunct="1"/>
            <a:r>
              <a:rPr lang="fr-FR" sz="2000" smtClean="0"/>
              <a:t>Principle established by these treaties: </a:t>
            </a:r>
            <a:r>
              <a:rPr lang="fr-FR" sz="2000" i="1" smtClean="0"/>
              <a:t>cuius regio, eius religio</a:t>
            </a:r>
            <a:r>
              <a:rPr lang="fr-FR" sz="2000" smtClean="0"/>
              <a:t>. Each principe has the right to determine the religion of his own state (Catholicism, Lutherianism or Calvinism).</a:t>
            </a:r>
          </a:p>
          <a:p>
            <a:pPr lvl="1" eaLnBrk="1" hangingPunct="1"/>
            <a:endParaRPr lang="fr-FR" sz="2000" smtClean="0"/>
          </a:p>
          <a:p>
            <a:pPr lvl="1" eaLnBrk="1" hangingPunct="1"/>
            <a:r>
              <a:rPr lang="fr-FR" sz="2000" smtClean="0"/>
              <a:t>But : Catholics, Lutherians or Calvinist minorities, who live in a state where their denomination is </a:t>
            </a:r>
            <a:r>
              <a:rPr lang="fr-FR" sz="2000" i="1" smtClean="0"/>
              <a:t>not</a:t>
            </a:r>
            <a:r>
              <a:rPr lang="fr-FR" sz="2000" smtClean="0"/>
              <a:t> the established church, are granted the right to practice their faith.</a:t>
            </a:r>
            <a:endParaRPr lang="fr-FR" sz="20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normAutofit/>
          </a:bodyPr>
          <a:lstStyle/>
          <a:p>
            <a:pPr eaLnBrk="1" hangingPunct="1"/>
            <a:r>
              <a:rPr lang="fr-FR" sz="3200" smtClean="0"/>
              <a:t>2. Evolution Minority:</a:t>
            </a:r>
            <a:br>
              <a:rPr lang="fr-FR" sz="3200" smtClean="0"/>
            </a:br>
            <a:r>
              <a:rPr lang="fr-FR" sz="3200" smtClean="0"/>
              <a:t>A. Religious Minorities</a:t>
            </a:r>
            <a:endParaRPr lang="fr-FR" sz="3600" smtClean="0"/>
          </a:p>
        </p:txBody>
      </p:sp>
      <p:sp>
        <p:nvSpPr>
          <p:cNvPr id="22530" name="Rectangle 3"/>
          <p:cNvSpPr>
            <a:spLocks noGrp="1" noChangeArrowheads="1"/>
          </p:cNvSpPr>
          <p:nvPr>
            <p:ph sz="quarter" idx="1"/>
          </p:nvPr>
        </p:nvSpPr>
        <p:spPr>
          <a:xfrm>
            <a:off x="685800" y="1752600"/>
            <a:ext cx="7772400" cy="4343400"/>
          </a:xfrm>
        </p:spPr>
        <p:txBody>
          <a:bodyPr/>
          <a:lstStyle/>
          <a:p>
            <a:pPr eaLnBrk="1" hangingPunct="1"/>
            <a:r>
              <a:rPr lang="fr-FR" sz="2400" b="1" smtClean="0"/>
              <a:t>1648: Peace of Westphalia</a:t>
            </a:r>
          </a:p>
          <a:p>
            <a:pPr eaLnBrk="1" hangingPunct="1">
              <a:buFontTx/>
              <a:buNone/>
            </a:pPr>
            <a:endParaRPr lang="fr-FR" sz="2400" smtClean="0"/>
          </a:p>
          <a:p>
            <a:pPr eaLnBrk="1" hangingPunct="1">
              <a:buFont typeface="Symbol" pitchFamily="1" charset="2"/>
              <a:buChar char=""/>
            </a:pPr>
            <a:r>
              <a:rPr lang="fr-FR" sz="2400" smtClean="0"/>
              <a:t>Other examples of provisions protecting religious minorities between 17th-19th century.</a:t>
            </a:r>
          </a:p>
          <a:p>
            <a:pPr eaLnBrk="1" hangingPunct="1">
              <a:buFont typeface="Symbol" pitchFamily="1" charset="2"/>
              <a:buChar char=""/>
            </a:pPr>
            <a:endParaRPr lang="fr-FR" sz="2400" smtClean="0"/>
          </a:p>
          <a:p>
            <a:pPr eaLnBrk="1" hangingPunct="1">
              <a:buFont typeface="Symbol" pitchFamily="1" charset="2"/>
              <a:buChar char=""/>
            </a:pPr>
            <a:r>
              <a:rPr lang="fr-FR" sz="2400" smtClean="0"/>
              <a:t>General objective: to establish a modus vivendi between Catholic and Protestant states in Europe.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normAutofit/>
          </a:bodyPr>
          <a:lstStyle/>
          <a:p>
            <a:pPr eaLnBrk="1" hangingPunct="1"/>
            <a:r>
              <a:rPr lang="fr-FR" sz="3200" smtClean="0"/>
              <a:t>2. Evolution Minority Protection: </a:t>
            </a:r>
            <a:br>
              <a:rPr lang="fr-FR" sz="3200" smtClean="0"/>
            </a:br>
            <a:r>
              <a:rPr lang="fr-FR" sz="3200" smtClean="0"/>
              <a:t>B. National Minorities</a:t>
            </a:r>
            <a:endParaRPr lang="fr-FR" sz="3600" smtClean="0"/>
          </a:p>
        </p:txBody>
      </p:sp>
      <p:sp>
        <p:nvSpPr>
          <p:cNvPr id="24578" name="Rectangle 3"/>
          <p:cNvSpPr>
            <a:spLocks noGrp="1" noChangeArrowheads="1"/>
          </p:cNvSpPr>
          <p:nvPr>
            <p:ph sz="quarter" idx="1"/>
          </p:nvPr>
        </p:nvSpPr>
        <p:spPr>
          <a:xfrm>
            <a:off x="685800" y="1752600"/>
            <a:ext cx="7772400" cy="4343400"/>
          </a:xfrm>
        </p:spPr>
        <p:txBody>
          <a:bodyPr/>
          <a:lstStyle/>
          <a:p>
            <a:pPr eaLnBrk="1" hangingPunct="1">
              <a:lnSpc>
                <a:spcPct val="90000"/>
              </a:lnSpc>
            </a:pPr>
            <a:r>
              <a:rPr lang="fr-FR" sz="2400" smtClean="0"/>
              <a:t>End of 19th century: rise of </a:t>
            </a:r>
            <a:r>
              <a:rPr lang="ja-JP" altLang="fr-FR" sz="2400" smtClean="0"/>
              <a:t>‘</a:t>
            </a:r>
            <a:r>
              <a:rPr lang="fr-FR" altLang="ja-JP" sz="2400" smtClean="0"/>
              <a:t>national</a:t>
            </a:r>
            <a:r>
              <a:rPr lang="ja-JP" altLang="fr-FR" sz="2400" smtClean="0"/>
              <a:t>’</a:t>
            </a:r>
            <a:r>
              <a:rPr lang="fr-FR" altLang="ja-JP" sz="2400" smtClean="0"/>
              <a:t> minorities</a:t>
            </a:r>
          </a:p>
          <a:p>
            <a:pPr eaLnBrk="1" hangingPunct="1">
              <a:lnSpc>
                <a:spcPct val="90000"/>
              </a:lnSpc>
            </a:pPr>
            <a:endParaRPr lang="fr-FR" sz="2400" b="1" smtClean="0"/>
          </a:p>
          <a:p>
            <a:pPr eaLnBrk="1" hangingPunct="1">
              <a:lnSpc>
                <a:spcPct val="90000"/>
              </a:lnSpc>
            </a:pPr>
            <a:r>
              <a:rPr lang="fr-FR" sz="2400" smtClean="0"/>
              <a:t>Closely linked to the emergence of the Nation-State and nationalism</a:t>
            </a:r>
          </a:p>
          <a:p>
            <a:pPr eaLnBrk="1" hangingPunct="1">
              <a:lnSpc>
                <a:spcPct val="90000"/>
              </a:lnSpc>
            </a:pPr>
            <a:endParaRPr lang="fr-FR" sz="2400" smtClean="0"/>
          </a:p>
          <a:p>
            <a:pPr eaLnBrk="1" hangingPunct="1">
              <a:lnSpc>
                <a:spcPct val="90000"/>
              </a:lnSpc>
            </a:pPr>
            <a:r>
              <a:rPr lang="fr-FR" sz="2400" smtClean="0"/>
              <a:t>Nationalism : new principle of political legitimacy - claims that:</a:t>
            </a:r>
            <a:endParaRPr lang="fr-FR" sz="2000" smtClean="0"/>
          </a:p>
          <a:p>
            <a:pPr lvl="1" eaLnBrk="1" hangingPunct="1">
              <a:lnSpc>
                <a:spcPct val="90000"/>
              </a:lnSpc>
            </a:pPr>
            <a:r>
              <a:rPr lang="fr-FR" sz="2000" smtClean="0"/>
              <a:t>All humanity is divided in distinct nations = groups united by common language, history and traditions</a:t>
            </a:r>
          </a:p>
          <a:p>
            <a:pPr lvl="1" eaLnBrk="1" hangingPunct="1">
              <a:lnSpc>
                <a:spcPct val="90000"/>
              </a:lnSpc>
            </a:pPr>
            <a:r>
              <a:rPr lang="fr-FR" sz="2000" smtClean="0"/>
              <a:t>Each nation is  entitled to constitute its own state.</a:t>
            </a:r>
          </a:p>
          <a:p>
            <a:pPr lvl="1" eaLnBrk="1" hangingPunct="1">
              <a:lnSpc>
                <a:spcPct val="90000"/>
              </a:lnSpc>
              <a:buFontTx/>
              <a:buNone/>
            </a:pPr>
            <a:r>
              <a:rPr lang="fr-FR" sz="1800" b="1" smtClean="0"/>
              <a:t> </a:t>
            </a:r>
          </a:p>
          <a:p>
            <a:pPr eaLnBrk="1" hangingPunct="1">
              <a:lnSpc>
                <a:spcPct val="90000"/>
              </a:lnSpc>
              <a:buFontTx/>
              <a:buNone/>
            </a:pPr>
            <a:endParaRPr lang="fr-FR"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normAutofit/>
          </a:bodyPr>
          <a:lstStyle/>
          <a:p>
            <a:pPr eaLnBrk="1" hangingPunct="1"/>
            <a:r>
              <a:rPr lang="fr-FR" sz="3200" smtClean="0"/>
              <a:t>2. Evolution Minority Protection: </a:t>
            </a:r>
            <a:br>
              <a:rPr lang="fr-FR" sz="3200" smtClean="0"/>
            </a:br>
            <a:r>
              <a:rPr lang="fr-FR" sz="3200" smtClean="0"/>
              <a:t>B. National Minorities</a:t>
            </a:r>
            <a:endParaRPr lang="fr-FR" sz="3600" smtClean="0"/>
          </a:p>
        </p:txBody>
      </p:sp>
      <p:sp>
        <p:nvSpPr>
          <p:cNvPr id="26626" name="Rectangle 3"/>
          <p:cNvSpPr>
            <a:spLocks noGrp="1" noChangeArrowheads="1"/>
          </p:cNvSpPr>
          <p:nvPr>
            <p:ph sz="quarter" idx="1"/>
          </p:nvPr>
        </p:nvSpPr>
        <p:spPr>
          <a:xfrm>
            <a:off x="685800" y="1752600"/>
            <a:ext cx="7772400" cy="4343400"/>
          </a:xfrm>
        </p:spPr>
        <p:txBody>
          <a:bodyPr/>
          <a:lstStyle/>
          <a:p>
            <a:pPr eaLnBrk="1" hangingPunct="1">
              <a:lnSpc>
                <a:spcPct val="90000"/>
              </a:lnSpc>
            </a:pPr>
            <a:r>
              <a:rPr lang="fr-FR" sz="2400" smtClean="0"/>
              <a:t>Consequence: a state is considered legitimate to the extent that it represents a nation.</a:t>
            </a:r>
          </a:p>
          <a:p>
            <a:pPr eaLnBrk="1" hangingPunct="1">
              <a:lnSpc>
                <a:spcPct val="90000"/>
              </a:lnSpc>
            </a:pPr>
            <a:endParaRPr lang="fr-FR" sz="2400" smtClean="0"/>
          </a:p>
          <a:p>
            <a:pPr eaLnBrk="1" hangingPunct="1">
              <a:lnSpc>
                <a:spcPct val="90000"/>
              </a:lnSpc>
            </a:pPr>
            <a:r>
              <a:rPr lang="fr-FR" sz="2400" smtClean="0"/>
              <a:t>=&gt; Nationalism postulates the necessity of a congruence between political and cultural borders.</a:t>
            </a:r>
          </a:p>
          <a:p>
            <a:pPr eaLnBrk="1" hangingPunct="1">
              <a:lnSpc>
                <a:spcPct val="90000"/>
              </a:lnSpc>
            </a:pPr>
            <a:endParaRPr lang="fr-FR" sz="2400" smtClean="0"/>
          </a:p>
          <a:p>
            <a:pPr eaLnBrk="1" hangingPunct="1">
              <a:lnSpc>
                <a:spcPct val="90000"/>
              </a:lnSpc>
            </a:pPr>
            <a:r>
              <a:rPr lang="fr-FR" sz="2400" smtClean="0"/>
              <a:t>End of 19th century: Nation-State model, based on this principle, had become the dominant paradigm of political organisation in Europe.</a:t>
            </a:r>
          </a:p>
          <a:p>
            <a:pPr eaLnBrk="1" hangingPunct="1">
              <a:lnSpc>
                <a:spcPct val="90000"/>
              </a:lnSpc>
            </a:pPr>
            <a:endParaRPr lang="fr-FR" sz="2400" smtClean="0"/>
          </a:p>
          <a:p>
            <a:pPr eaLnBrk="1" hangingPunct="1">
              <a:lnSpc>
                <a:spcPct val="90000"/>
              </a:lnSpc>
              <a:buFontTx/>
              <a:buNone/>
            </a:pPr>
            <a:endParaRPr lang="fr-FR" sz="2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normAutofit/>
          </a:bodyPr>
          <a:lstStyle/>
          <a:p>
            <a:pPr eaLnBrk="1" hangingPunct="1"/>
            <a:r>
              <a:rPr lang="fr-FR" sz="3200" smtClean="0"/>
              <a:t>2. Evolution Minority Protection: </a:t>
            </a:r>
            <a:br>
              <a:rPr lang="fr-FR" sz="3200" smtClean="0"/>
            </a:br>
            <a:r>
              <a:rPr lang="fr-FR" sz="3200" smtClean="0"/>
              <a:t>B. National Minorities</a:t>
            </a:r>
            <a:endParaRPr lang="fr-FR" sz="3600" smtClean="0"/>
          </a:p>
        </p:txBody>
      </p:sp>
      <p:sp>
        <p:nvSpPr>
          <p:cNvPr id="28674" name="Rectangle 3"/>
          <p:cNvSpPr>
            <a:spLocks noGrp="1" noChangeArrowheads="1"/>
          </p:cNvSpPr>
          <p:nvPr>
            <p:ph sz="quarter" idx="1"/>
          </p:nvPr>
        </p:nvSpPr>
        <p:spPr>
          <a:xfrm>
            <a:off x="685800" y="1752600"/>
            <a:ext cx="7772400" cy="4343400"/>
          </a:xfrm>
        </p:spPr>
        <p:txBody>
          <a:bodyPr/>
          <a:lstStyle/>
          <a:p>
            <a:pPr eaLnBrk="1" hangingPunct="1">
              <a:lnSpc>
                <a:spcPct val="90000"/>
              </a:lnSpc>
            </a:pPr>
            <a:r>
              <a:rPr lang="fr-FR" sz="2400" smtClean="0"/>
              <a:t>Problem: in practice, in many places, the reality did not coincide with the model:</a:t>
            </a:r>
            <a:endParaRPr lang="fr-FR" sz="2000" smtClean="0"/>
          </a:p>
          <a:p>
            <a:pPr lvl="1" eaLnBrk="1" hangingPunct="1">
              <a:lnSpc>
                <a:spcPct val="90000"/>
              </a:lnSpc>
            </a:pPr>
            <a:r>
              <a:rPr lang="fr-FR" sz="2200" smtClean="0"/>
              <a:t>Central and Eastern Europe in particular: vast multi-ethnic Empires (Ottoman, Austro-Hungarian, Russian Empires)</a:t>
            </a:r>
          </a:p>
          <a:p>
            <a:pPr lvl="1" eaLnBrk="1" hangingPunct="1">
              <a:lnSpc>
                <a:spcPct val="90000"/>
              </a:lnSpc>
            </a:pPr>
            <a:r>
              <a:rPr lang="fr-FR" sz="2200" smtClean="0"/>
              <a:t>« Appallingly complex patchwork of linguistic and cultural differences » (E. Gellner)</a:t>
            </a:r>
          </a:p>
          <a:p>
            <a:pPr lvl="1" eaLnBrk="1" hangingPunct="1">
              <a:lnSpc>
                <a:spcPct val="90000"/>
              </a:lnSpc>
            </a:pPr>
            <a:r>
              <a:rPr lang="fr-FR" sz="2200" smtClean="0"/>
              <a:t>In such context, very difficult to assign each territory to one and only one cultural-linguistic group.</a:t>
            </a:r>
          </a:p>
          <a:p>
            <a:pPr lvl="1" eaLnBrk="1" hangingPunct="1">
              <a:lnSpc>
                <a:spcPct val="90000"/>
              </a:lnSpc>
            </a:pPr>
            <a:endParaRPr lang="fr-FR" sz="1800" smtClean="0"/>
          </a:p>
          <a:p>
            <a:pPr eaLnBrk="1" hangingPunct="1">
              <a:lnSpc>
                <a:spcPct val="90000"/>
              </a:lnSpc>
              <a:buFontTx/>
              <a:buNone/>
            </a:pPr>
            <a:endParaRPr lang="fr-FR" sz="1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normAutofit/>
          </a:bodyPr>
          <a:lstStyle/>
          <a:p>
            <a:pPr eaLnBrk="1" hangingPunct="1"/>
            <a:r>
              <a:rPr lang="fr-FR" sz="3200" smtClean="0"/>
              <a:t>2. Evolution Minority Protection: </a:t>
            </a:r>
            <a:br>
              <a:rPr lang="fr-FR" sz="3200" smtClean="0"/>
            </a:br>
            <a:r>
              <a:rPr lang="fr-FR" sz="3200" smtClean="0"/>
              <a:t>B. National Minorities</a:t>
            </a:r>
            <a:endParaRPr lang="fr-FR" sz="3600" smtClean="0"/>
          </a:p>
        </p:txBody>
      </p:sp>
      <p:sp>
        <p:nvSpPr>
          <p:cNvPr id="30722" name="Rectangle 3"/>
          <p:cNvSpPr>
            <a:spLocks noGrp="1" noChangeArrowheads="1"/>
          </p:cNvSpPr>
          <p:nvPr>
            <p:ph sz="quarter" idx="1"/>
          </p:nvPr>
        </p:nvSpPr>
        <p:spPr>
          <a:xfrm>
            <a:off x="685800" y="1752600"/>
            <a:ext cx="7772400" cy="4343400"/>
          </a:xfrm>
        </p:spPr>
        <p:txBody>
          <a:bodyPr>
            <a:normAutofit lnSpcReduction="10000"/>
          </a:bodyPr>
          <a:lstStyle/>
          <a:p>
            <a:pPr eaLnBrk="1" hangingPunct="1">
              <a:lnSpc>
                <a:spcPct val="90000"/>
              </a:lnSpc>
            </a:pPr>
            <a:r>
              <a:rPr lang="fr-FR" sz="2200" smtClean="0"/>
              <a:t>In practice: the principle of nationalities never accepted as a principle of international law.</a:t>
            </a:r>
          </a:p>
          <a:p>
            <a:pPr eaLnBrk="1" hangingPunct="1">
              <a:lnSpc>
                <a:spcPct val="90000"/>
              </a:lnSpc>
            </a:pPr>
            <a:endParaRPr lang="fr-FR" sz="2200" smtClean="0"/>
          </a:p>
          <a:p>
            <a:pPr eaLnBrk="1" hangingPunct="1">
              <a:lnSpc>
                <a:spcPct val="90000"/>
              </a:lnSpc>
            </a:pPr>
            <a:r>
              <a:rPr lang="fr-FR" sz="2200" smtClean="0"/>
              <a:t>Borders were not drawn merely according to the location of groups considered as national groups, impossible anyway.</a:t>
            </a:r>
          </a:p>
          <a:p>
            <a:pPr eaLnBrk="1" hangingPunct="1">
              <a:lnSpc>
                <a:spcPct val="90000"/>
              </a:lnSpc>
            </a:pPr>
            <a:endParaRPr lang="fr-FR" sz="2200" smtClean="0"/>
          </a:p>
          <a:p>
            <a:pPr eaLnBrk="1" hangingPunct="1">
              <a:lnSpc>
                <a:spcPct val="90000"/>
              </a:lnSpc>
            </a:pPr>
            <a:r>
              <a:rPr lang="fr-FR" sz="2200" smtClean="0"/>
              <a:t>New states emerging in Europe included groups which were not considered part of the nation. =&gt; groups termed « </a:t>
            </a:r>
            <a:r>
              <a:rPr lang="fr-FR" sz="2200" i="1" smtClean="0"/>
              <a:t>national</a:t>
            </a:r>
            <a:r>
              <a:rPr lang="fr-FR" sz="2200" smtClean="0"/>
              <a:t> minorities ».</a:t>
            </a:r>
          </a:p>
          <a:p>
            <a:pPr eaLnBrk="1" hangingPunct="1">
              <a:lnSpc>
                <a:spcPct val="90000"/>
              </a:lnSpc>
            </a:pPr>
            <a:endParaRPr lang="fr-FR" sz="2200" smtClean="0"/>
          </a:p>
          <a:p>
            <a:pPr eaLnBrk="1" hangingPunct="1">
              <a:lnSpc>
                <a:spcPct val="90000"/>
              </a:lnSpc>
            </a:pPr>
            <a:r>
              <a:rPr lang="fr-FR" sz="2200" smtClean="0"/>
              <a:t>Given influence of nationalist thought : source a instability.</a:t>
            </a:r>
            <a:endParaRPr lang="fr-FR" sz="2000" smtClean="0"/>
          </a:p>
          <a:p>
            <a:pPr eaLnBrk="1" hangingPunct="1">
              <a:lnSpc>
                <a:spcPct val="90000"/>
              </a:lnSpc>
              <a:buFontTx/>
              <a:buNone/>
            </a:pPr>
            <a:endParaRPr lang="fr-FR" sz="16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normAutofit/>
          </a:bodyPr>
          <a:lstStyle/>
          <a:p>
            <a:pPr eaLnBrk="1" hangingPunct="1"/>
            <a:r>
              <a:rPr lang="fr-FR" sz="3200" smtClean="0"/>
              <a:t>2. Evolution Minority Protection: </a:t>
            </a:r>
            <a:br>
              <a:rPr lang="fr-FR" sz="3200" smtClean="0"/>
            </a:br>
            <a:r>
              <a:rPr lang="fr-FR" sz="3200" smtClean="0"/>
              <a:t>B. National Minorities</a:t>
            </a:r>
            <a:endParaRPr lang="fr-FR" sz="3600" smtClean="0"/>
          </a:p>
        </p:txBody>
      </p:sp>
      <p:sp>
        <p:nvSpPr>
          <p:cNvPr id="32770" name="Rectangle 3"/>
          <p:cNvSpPr>
            <a:spLocks noGrp="1" noChangeArrowheads="1"/>
          </p:cNvSpPr>
          <p:nvPr>
            <p:ph sz="quarter" idx="1"/>
          </p:nvPr>
        </p:nvSpPr>
        <p:spPr>
          <a:xfrm>
            <a:off x="685800" y="1752600"/>
            <a:ext cx="7772400" cy="4343400"/>
          </a:xfrm>
        </p:spPr>
        <p:txBody>
          <a:bodyPr/>
          <a:lstStyle/>
          <a:p>
            <a:pPr>
              <a:lnSpc>
                <a:spcPct val="90000"/>
              </a:lnSpc>
              <a:spcBef>
                <a:spcPct val="0"/>
              </a:spcBef>
              <a:buFontTx/>
              <a:buChar char="-"/>
            </a:pPr>
            <a:r>
              <a:rPr lang="fr-FR" sz="2400" smtClean="0"/>
              <a:t>States could be tempted to realise the homogeneity that the nation-state model postulates: either through forced assimilation of through persecution or expulsion of minorities.</a:t>
            </a:r>
          </a:p>
          <a:p>
            <a:pPr>
              <a:lnSpc>
                <a:spcPct val="90000"/>
              </a:lnSpc>
              <a:spcBef>
                <a:spcPct val="0"/>
              </a:spcBef>
              <a:buFontTx/>
              <a:buChar char="-"/>
            </a:pPr>
            <a:endParaRPr lang="fr-FR" sz="2400" smtClean="0"/>
          </a:p>
          <a:p>
            <a:pPr>
              <a:lnSpc>
                <a:spcPct val="90000"/>
              </a:lnSpc>
              <a:spcBef>
                <a:spcPct val="0"/>
              </a:spcBef>
              <a:buFontTx/>
              <a:buChar char="-"/>
            </a:pPr>
            <a:r>
              <a:rPr lang="fr-FR" sz="2400" smtClean="0"/>
              <a:t>This, in turn, could stir secessionist claims from minorities or intervention of a kin-state. =&gt; Could easily degenerate into war.</a:t>
            </a:r>
          </a:p>
          <a:p>
            <a:pPr>
              <a:lnSpc>
                <a:spcPct val="90000"/>
              </a:lnSpc>
              <a:spcBef>
                <a:spcPct val="0"/>
              </a:spcBef>
              <a:buFontTx/>
              <a:buChar char="-"/>
            </a:pPr>
            <a:endParaRPr lang="fr-FR" sz="2400" smtClean="0"/>
          </a:p>
          <a:p>
            <a:pPr>
              <a:lnSpc>
                <a:spcPct val="90000"/>
              </a:lnSpc>
              <a:spcBef>
                <a:spcPct val="0"/>
              </a:spcBef>
              <a:buFontTx/>
              <a:buChar char="-"/>
            </a:pPr>
            <a:r>
              <a:rPr lang="fr-FR" sz="2400" smtClean="0"/>
              <a:t>Solution promoted by Great powers : insertion of minority provisions in treaties recognising new states</a:t>
            </a:r>
            <a:endParaRPr lang="fr-FR" sz="2000" smtClean="0"/>
          </a:p>
          <a:p>
            <a:pPr eaLnBrk="1" hangingPunct="1">
              <a:lnSpc>
                <a:spcPct val="90000"/>
              </a:lnSpc>
              <a:buFontTx/>
              <a:buNone/>
            </a:pPr>
            <a:endParaRPr lang="fr-FR" sz="16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normAutofit fontScale="90000"/>
          </a:bodyPr>
          <a:lstStyle/>
          <a:p>
            <a:pPr eaLnBrk="1" hangingPunct="1"/>
            <a:r>
              <a:rPr lang="fr-FR" sz="3200" smtClean="0"/>
              <a:t>2. Evolution Minority Protection: The League of Nations System (1918)</a:t>
            </a:r>
            <a:endParaRPr lang="fr-FR" sz="3600" smtClean="0"/>
          </a:p>
        </p:txBody>
      </p:sp>
      <p:sp>
        <p:nvSpPr>
          <p:cNvPr id="34818" name="Rectangle 3"/>
          <p:cNvSpPr>
            <a:spLocks noGrp="1" noChangeArrowheads="1"/>
          </p:cNvSpPr>
          <p:nvPr>
            <p:ph sz="quarter" idx="1"/>
          </p:nvPr>
        </p:nvSpPr>
        <p:spPr>
          <a:xfrm>
            <a:off x="685800" y="1752600"/>
            <a:ext cx="7772400" cy="4343400"/>
          </a:xfrm>
        </p:spPr>
        <p:txBody>
          <a:bodyPr/>
          <a:lstStyle/>
          <a:p>
            <a:pPr>
              <a:lnSpc>
                <a:spcPct val="90000"/>
              </a:lnSpc>
              <a:spcBef>
                <a:spcPct val="0"/>
              </a:spcBef>
              <a:buFontTx/>
              <a:buChar char="-"/>
            </a:pPr>
            <a:endParaRPr lang="fr-FR" sz="2400" smtClean="0"/>
          </a:p>
          <a:p>
            <a:pPr>
              <a:lnSpc>
                <a:spcPct val="90000"/>
              </a:lnSpc>
              <a:spcBef>
                <a:spcPct val="0"/>
              </a:spcBef>
              <a:buFontTx/>
              <a:buChar char="-"/>
            </a:pPr>
            <a:r>
              <a:rPr lang="fr-FR" sz="2400" smtClean="0"/>
              <a:t>Culminates end WWI (1918): borders of Europe are reshaped.</a:t>
            </a:r>
          </a:p>
          <a:p>
            <a:pPr>
              <a:lnSpc>
                <a:spcPct val="90000"/>
              </a:lnSpc>
              <a:spcBef>
                <a:spcPct val="0"/>
              </a:spcBef>
              <a:buFontTx/>
              <a:buChar char="-"/>
            </a:pPr>
            <a:endParaRPr lang="fr-FR" sz="2400" smtClean="0"/>
          </a:p>
          <a:p>
            <a:pPr>
              <a:lnSpc>
                <a:spcPct val="90000"/>
              </a:lnSpc>
              <a:spcBef>
                <a:spcPct val="0"/>
              </a:spcBef>
              <a:buFontTx/>
              <a:buChar char="-"/>
            </a:pPr>
            <a:r>
              <a:rPr lang="fr-FR" sz="2400" smtClean="0"/>
              <a:t>Minority clauses inserted by the Allies in treaties concluded with numerous states, newly created or frontiers modified.</a:t>
            </a:r>
          </a:p>
          <a:p>
            <a:pPr>
              <a:lnSpc>
                <a:spcPct val="90000"/>
              </a:lnSpc>
              <a:spcBef>
                <a:spcPct val="0"/>
              </a:spcBef>
              <a:buFontTx/>
              <a:buChar char="-"/>
            </a:pPr>
            <a:endParaRPr lang="fr-FR" sz="2400" smtClean="0"/>
          </a:p>
          <a:p>
            <a:pPr>
              <a:lnSpc>
                <a:spcPct val="90000"/>
              </a:lnSpc>
              <a:spcBef>
                <a:spcPct val="0"/>
              </a:spcBef>
              <a:buFontTx/>
              <a:buChar char="-"/>
            </a:pPr>
            <a:r>
              <a:rPr lang="fr-FR" sz="2400" smtClean="0"/>
              <a:t>Novelty: international supervision mechanism set up in the framework of the (newly created) League of Nations.</a:t>
            </a:r>
            <a:endParaRPr lang="fr-FR" sz="16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normAutofit fontScale="90000"/>
          </a:bodyPr>
          <a:lstStyle/>
          <a:p>
            <a:pPr eaLnBrk="1" hangingPunct="1"/>
            <a:r>
              <a:rPr lang="fr-FR" sz="3200" smtClean="0"/>
              <a:t>2. Evolution Minority Protection: The League of Nations System (1918)</a:t>
            </a:r>
            <a:endParaRPr lang="fr-FR" sz="3600" smtClean="0"/>
          </a:p>
        </p:txBody>
      </p:sp>
      <p:sp>
        <p:nvSpPr>
          <p:cNvPr id="36866" name="Rectangle 3"/>
          <p:cNvSpPr>
            <a:spLocks noGrp="1" noChangeArrowheads="1"/>
          </p:cNvSpPr>
          <p:nvPr>
            <p:ph sz="quarter" idx="1"/>
          </p:nvPr>
        </p:nvSpPr>
        <p:spPr>
          <a:xfrm>
            <a:off x="685800" y="1752600"/>
            <a:ext cx="7772400" cy="4343400"/>
          </a:xfrm>
        </p:spPr>
        <p:txBody>
          <a:bodyPr/>
          <a:lstStyle/>
          <a:p>
            <a:pPr>
              <a:lnSpc>
                <a:spcPct val="90000"/>
              </a:lnSpc>
              <a:spcBef>
                <a:spcPct val="0"/>
              </a:spcBef>
              <a:buFontTx/>
              <a:buChar char="-"/>
            </a:pPr>
            <a:r>
              <a:rPr lang="fr-FR" sz="2400" smtClean="0"/>
              <a:t>1st International Supervisory Mechanism:</a:t>
            </a:r>
          </a:p>
          <a:p>
            <a:pPr>
              <a:lnSpc>
                <a:spcPct val="90000"/>
              </a:lnSpc>
              <a:spcBef>
                <a:spcPct val="0"/>
              </a:spcBef>
              <a:buFontTx/>
              <a:buChar char="-"/>
            </a:pPr>
            <a:endParaRPr lang="fr-FR" sz="2400" smtClean="0"/>
          </a:p>
          <a:p>
            <a:pPr lvl="1">
              <a:lnSpc>
                <a:spcPct val="90000"/>
              </a:lnSpc>
              <a:spcBef>
                <a:spcPct val="0"/>
              </a:spcBef>
              <a:buFontTx/>
              <a:buChar char="-"/>
            </a:pPr>
            <a:r>
              <a:rPr lang="fr-FR" sz="2000" smtClean="0"/>
              <a:t>Main role: devolved to the Council of the League of Nations, composed of states</a:t>
            </a:r>
            <a:r>
              <a:rPr lang="ja-JP" altLang="fr-FR" sz="2000" smtClean="0"/>
              <a:t>’</a:t>
            </a:r>
            <a:r>
              <a:rPr lang="fr-FR" altLang="ja-JP" sz="2000" smtClean="0"/>
              <a:t> representatives.</a:t>
            </a:r>
          </a:p>
          <a:p>
            <a:pPr lvl="1">
              <a:lnSpc>
                <a:spcPct val="90000"/>
              </a:lnSpc>
              <a:spcBef>
                <a:spcPct val="0"/>
              </a:spcBef>
              <a:buFontTx/>
              <a:buChar char="-"/>
            </a:pPr>
            <a:endParaRPr lang="fr-FR" sz="2000" smtClean="0"/>
          </a:p>
          <a:p>
            <a:pPr lvl="1">
              <a:lnSpc>
                <a:spcPct val="90000"/>
              </a:lnSpc>
              <a:spcBef>
                <a:spcPct val="0"/>
              </a:spcBef>
              <a:buFontTx/>
              <a:buChar char="-"/>
            </a:pPr>
            <a:r>
              <a:rPr lang="fr-FR" sz="2000" smtClean="0"/>
              <a:t>But: protected minorities were granted a right of petition (= complaint) and information with the Secretary of the LN. The Secretary decided on their admissibility and could transmit them to the Council.</a:t>
            </a:r>
          </a:p>
          <a:p>
            <a:pPr lvl="1">
              <a:lnSpc>
                <a:spcPct val="90000"/>
              </a:lnSpc>
              <a:spcBef>
                <a:spcPct val="0"/>
              </a:spcBef>
              <a:buFontTx/>
              <a:buChar char="-"/>
            </a:pPr>
            <a:endParaRPr lang="fr-FR" sz="2000" smtClean="0"/>
          </a:p>
          <a:p>
            <a:pPr lvl="1">
              <a:lnSpc>
                <a:spcPct val="90000"/>
              </a:lnSpc>
              <a:spcBef>
                <a:spcPct val="0"/>
              </a:spcBef>
              <a:buFontTx/>
              <a:buChar char="-"/>
            </a:pPr>
            <a:r>
              <a:rPr lang="fr-FR" sz="2000" smtClean="0"/>
              <a:t>In case of disagreement, the Council could seize the Permanent Court of International Justice.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normAutofit fontScale="90000"/>
          </a:bodyPr>
          <a:lstStyle/>
          <a:p>
            <a:pPr eaLnBrk="1" hangingPunct="1"/>
            <a:r>
              <a:rPr lang="fr-FR" sz="3200" smtClean="0"/>
              <a:t>2. Evolution Minority Protection: The League of Nations System (1918)</a:t>
            </a:r>
            <a:endParaRPr lang="fr-FR" sz="3600" smtClean="0"/>
          </a:p>
        </p:txBody>
      </p:sp>
      <p:sp>
        <p:nvSpPr>
          <p:cNvPr id="38914" name="Rectangle 3"/>
          <p:cNvSpPr>
            <a:spLocks noGrp="1" noChangeArrowheads="1"/>
          </p:cNvSpPr>
          <p:nvPr>
            <p:ph sz="quarter" idx="1"/>
          </p:nvPr>
        </p:nvSpPr>
        <p:spPr>
          <a:xfrm>
            <a:off x="685800" y="1752600"/>
            <a:ext cx="7772400" cy="4343400"/>
          </a:xfrm>
        </p:spPr>
        <p:txBody>
          <a:bodyPr/>
          <a:lstStyle/>
          <a:p>
            <a:pPr>
              <a:lnSpc>
                <a:spcPct val="90000"/>
              </a:lnSpc>
              <a:spcBef>
                <a:spcPct val="0"/>
              </a:spcBef>
              <a:buFontTx/>
              <a:buChar char="-"/>
            </a:pPr>
            <a:r>
              <a:rPr lang="fr-FR" sz="2400" smtClean="0"/>
              <a:t>Importance of the League of Nations Minority Protection System</a:t>
            </a:r>
          </a:p>
          <a:p>
            <a:pPr>
              <a:lnSpc>
                <a:spcPct val="90000"/>
              </a:lnSpc>
              <a:spcBef>
                <a:spcPct val="0"/>
              </a:spcBef>
              <a:buFontTx/>
              <a:buChar char="-"/>
            </a:pPr>
            <a:endParaRPr lang="fr-FR" sz="2000" smtClean="0"/>
          </a:p>
          <a:p>
            <a:pPr lvl="1">
              <a:lnSpc>
                <a:spcPct val="90000"/>
              </a:lnSpc>
              <a:spcBef>
                <a:spcPct val="0"/>
              </a:spcBef>
              <a:buFontTx/>
              <a:buChar char="-"/>
            </a:pPr>
            <a:r>
              <a:rPr lang="fr-FR" sz="2200" smtClean="0"/>
              <a:t>First international supervisory mechanism of minority protection</a:t>
            </a:r>
          </a:p>
          <a:p>
            <a:pPr lvl="1">
              <a:lnSpc>
                <a:spcPct val="90000"/>
              </a:lnSpc>
              <a:spcBef>
                <a:spcPct val="0"/>
              </a:spcBef>
              <a:buFontTx/>
              <a:buChar char="-"/>
            </a:pPr>
            <a:endParaRPr lang="fr-FR" sz="2200" smtClean="0"/>
          </a:p>
          <a:p>
            <a:pPr lvl="1">
              <a:lnSpc>
                <a:spcPct val="90000"/>
              </a:lnSpc>
              <a:spcBef>
                <a:spcPct val="0"/>
              </a:spcBef>
              <a:buFontTx/>
              <a:buChar char="-"/>
            </a:pPr>
            <a:r>
              <a:rPr lang="fr-FR" sz="2200" smtClean="0"/>
              <a:t> First example of an international system designed to protect the rights (some) individuals. Moreover, individuals were granted a right of petition before international institutions.</a:t>
            </a:r>
          </a:p>
          <a:p>
            <a:pPr lvl="1">
              <a:lnSpc>
                <a:spcPct val="90000"/>
              </a:lnSpc>
              <a:spcBef>
                <a:spcPct val="0"/>
              </a:spcBef>
              <a:buFontTx/>
              <a:buChar char="-"/>
            </a:pPr>
            <a:endParaRPr lang="fr-FR" sz="2200" smtClean="0"/>
          </a:p>
          <a:p>
            <a:pPr lvl="1">
              <a:lnSpc>
                <a:spcPct val="90000"/>
              </a:lnSpc>
              <a:spcBef>
                <a:spcPct val="0"/>
              </a:spcBef>
              <a:buFontTx/>
              <a:buChar char="-"/>
            </a:pPr>
            <a:r>
              <a:rPr lang="fr-FR" sz="2200" smtClean="0"/>
              <a:t>PCIJ issued several opinions on minority protection which are still referred to today</a:t>
            </a:r>
            <a:endParaRPr lang="fr-FR" sz="1800" smtClean="0"/>
          </a:p>
          <a:p>
            <a:pPr>
              <a:lnSpc>
                <a:spcPct val="90000"/>
              </a:lnSpc>
              <a:spcBef>
                <a:spcPct val="0"/>
              </a:spcBef>
              <a:buFontTx/>
              <a:buChar char="-"/>
            </a:pPr>
            <a:endParaRPr lang="fr-FR" sz="20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a:solidFill>
            <a:schemeClr val="bg1"/>
          </a:solidFill>
        </p:spPr>
        <p:txBody>
          <a:bodyPr/>
          <a:lstStyle/>
          <a:p>
            <a:pPr eaLnBrk="1" hangingPunct="1"/>
            <a:r>
              <a:rPr lang="fr-FR" sz="4000" smtClean="0">
                <a:solidFill>
                  <a:schemeClr val="tx1"/>
                </a:solidFill>
              </a:rPr>
              <a:t>OUTLINE</a:t>
            </a:r>
            <a:endParaRPr lang="fr-FR" sz="4000" smtClean="0"/>
          </a:p>
        </p:txBody>
      </p:sp>
      <p:sp>
        <p:nvSpPr>
          <p:cNvPr id="5122" name="Rectangle 3"/>
          <p:cNvSpPr>
            <a:spLocks noGrp="1" noChangeArrowheads="1"/>
          </p:cNvSpPr>
          <p:nvPr>
            <p:ph sz="quarter" idx="1"/>
          </p:nvPr>
        </p:nvSpPr>
        <p:spPr>
          <a:solidFill>
            <a:schemeClr val="bg1"/>
          </a:solidFill>
        </p:spPr>
        <p:txBody>
          <a:bodyPr/>
          <a:lstStyle/>
          <a:p>
            <a:pPr marL="812800" indent="-812800" eaLnBrk="1" hangingPunct="1">
              <a:buFontTx/>
              <a:buAutoNum type="romanUcPeriod"/>
            </a:pPr>
            <a:r>
              <a:rPr lang="fr-FR" smtClean="0"/>
              <a:t>General Overview of Minority Protection in International Law</a:t>
            </a:r>
          </a:p>
          <a:p>
            <a:pPr marL="812800" indent="-812800" eaLnBrk="1" hangingPunct="1">
              <a:buFontTx/>
              <a:buAutoNum type="romanUcPeriod"/>
            </a:pPr>
            <a:endParaRPr lang="fr-FR" smtClean="0"/>
          </a:p>
          <a:p>
            <a:pPr marL="812800" indent="-812800" eaLnBrk="1" hangingPunct="1">
              <a:buFontTx/>
              <a:buAutoNum type="romanUcPeriod"/>
            </a:pPr>
            <a:r>
              <a:rPr lang="fr-FR" smtClean="0"/>
              <a:t>Specific Regimes of Minority Protection : OSCE, UN, EU</a:t>
            </a:r>
          </a:p>
          <a:p>
            <a:pPr marL="812800" indent="-812800" eaLnBrk="1" hangingPunct="1">
              <a:buFontTx/>
              <a:buAutoNum type="romanUcPeriod"/>
            </a:pPr>
            <a:endParaRPr lang="fr-F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normAutofit fontScale="90000"/>
          </a:bodyPr>
          <a:lstStyle/>
          <a:p>
            <a:pPr eaLnBrk="1" hangingPunct="1"/>
            <a:r>
              <a:rPr lang="fr-FR" sz="3200" smtClean="0"/>
              <a:t>2. Evolution Minority Protection: The League of Nations System (1918)</a:t>
            </a:r>
            <a:endParaRPr lang="fr-FR" sz="3600" smtClean="0"/>
          </a:p>
        </p:txBody>
      </p:sp>
      <p:sp>
        <p:nvSpPr>
          <p:cNvPr id="40962" name="Rectangle 3"/>
          <p:cNvSpPr>
            <a:spLocks noGrp="1" noChangeArrowheads="1"/>
          </p:cNvSpPr>
          <p:nvPr>
            <p:ph sz="quarter" idx="1"/>
          </p:nvPr>
        </p:nvSpPr>
        <p:spPr>
          <a:xfrm>
            <a:off x="685800" y="1752600"/>
            <a:ext cx="7772400" cy="4343400"/>
          </a:xfrm>
        </p:spPr>
        <p:txBody>
          <a:bodyPr/>
          <a:lstStyle/>
          <a:p>
            <a:pPr>
              <a:lnSpc>
                <a:spcPct val="90000"/>
              </a:lnSpc>
              <a:spcBef>
                <a:spcPct val="0"/>
              </a:spcBef>
              <a:buFontTx/>
              <a:buChar char="-"/>
            </a:pPr>
            <a:r>
              <a:rPr lang="fr-FR" sz="2400" smtClean="0"/>
              <a:t>Pitfalls of the League of Nations Minority Protection System</a:t>
            </a:r>
          </a:p>
          <a:p>
            <a:pPr>
              <a:lnSpc>
                <a:spcPct val="90000"/>
              </a:lnSpc>
              <a:spcBef>
                <a:spcPct val="0"/>
              </a:spcBef>
              <a:buFontTx/>
              <a:buChar char="-"/>
            </a:pPr>
            <a:endParaRPr lang="fr-FR" sz="2400" smtClean="0"/>
          </a:p>
          <a:p>
            <a:pPr lvl="1">
              <a:lnSpc>
                <a:spcPct val="90000"/>
              </a:lnSpc>
              <a:spcBef>
                <a:spcPct val="0"/>
              </a:spcBef>
              <a:buFontTx/>
              <a:buChar char="-"/>
            </a:pPr>
            <a:r>
              <a:rPr lang="fr-FR" sz="2200" smtClean="0"/>
              <a:t>Minority obligations were imposed only on weak or new states (no great powers, not even Germany or Italy were concerned)</a:t>
            </a:r>
          </a:p>
          <a:p>
            <a:pPr lvl="1">
              <a:lnSpc>
                <a:spcPct val="90000"/>
              </a:lnSpc>
              <a:spcBef>
                <a:spcPct val="0"/>
              </a:spcBef>
              <a:buFontTx/>
              <a:buChar char="-"/>
            </a:pPr>
            <a:endParaRPr lang="fr-FR" sz="2200" smtClean="0"/>
          </a:p>
          <a:p>
            <a:pPr lvl="1">
              <a:lnSpc>
                <a:spcPct val="90000"/>
              </a:lnSpc>
              <a:spcBef>
                <a:spcPct val="0"/>
              </a:spcBef>
              <a:buFontTx/>
              <a:buChar char="-"/>
            </a:pPr>
            <a:r>
              <a:rPr lang="fr-FR" sz="2200" smtClean="0"/>
              <a:t>The supervisory mechanism were too dependent on states</a:t>
            </a:r>
          </a:p>
          <a:p>
            <a:pPr lvl="1">
              <a:lnSpc>
                <a:spcPct val="90000"/>
              </a:lnSpc>
              <a:spcBef>
                <a:spcPct val="0"/>
              </a:spcBef>
              <a:buFontTx/>
              <a:buChar char="-"/>
            </a:pPr>
            <a:endParaRPr lang="fr-FR" sz="2200" smtClean="0"/>
          </a:p>
          <a:p>
            <a:pPr lvl="1">
              <a:lnSpc>
                <a:spcPct val="90000"/>
              </a:lnSpc>
              <a:spcBef>
                <a:spcPct val="0"/>
              </a:spcBef>
              <a:buFontTx/>
              <a:buChar char="-"/>
            </a:pPr>
            <a:r>
              <a:rPr lang="fr-FR" sz="2200" smtClean="0"/>
              <a:t>The system proved ineffective to protect minorities from persecution </a:t>
            </a:r>
            <a:endParaRPr lang="fr-FR" sz="1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normAutofit/>
          </a:bodyPr>
          <a:lstStyle/>
          <a:p>
            <a:pPr eaLnBrk="1" hangingPunct="1"/>
            <a:r>
              <a:rPr lang="fr-FR" sz="3200" smtClean="0"/>
              <a:t>2. Evolution Minority Protection: </a:t>
            </a:r>
            <a:br>
              <a:rPr lang="fr-FR" sz="3200" smtClean="0"/>
            </a:br>
            <a:r>
              <a:rPr lang="fr-FR" sz="3200" smtClean="0"/>
              <a:t>C. After WWII</a:t>
            </a:r>
            <a:endParaRPr lang="fr-FR" sz="3600" smtClean="0"/>
          </a:p>
        </p:txBody>
      </p:sp>
      <p:sp>
        <p:nvSpPr>
          <p:cNvPr id="43010" name="Rectangle 3"/>
          <p:cNvSpPr>
            <a:spLocks noGrp="1" noChangeArrowheads="1"/>
          </p:cNvSpPr>
          <p:nvPr>
            <p:ph sz="quarter" idx="1"/>
          </p:nvPr>
        </p:nvSpPr>
        <p:spPr>
          <a:xfrm>
            <a:off x="685800" y="1752600"/>
            <a:ext cx="7772400" cy="4343400"/>
          </a:xfrm>
        </p:spPr>
        <p:txBody>
          <a:bodyPr/>
          <a:lstStyle/>
          <a:p>
            <a:pPr>
              <a:lnSpc>
                <a:spcPct val="90000"/>
              </a:lnSpc>
              <a:spcBef>
                <a:spcPct val="0"/>
              </a:spcBef>
              <a:buFontTx/>
              <a:buChar char="-"/>
            </a:pPr>
            <a:r>
              <a:rPr lang="fr-FR" sz="2800" smtClean="0"/>
              <a:t>League of nations system of minority protection: totally discredited.</a:t>
            </a:r>
          </a:p>
          <a:p>
            <a:pPr>
              <a:lnSpc>
                <a:spcPct val="90000"/>
              </a:lnSpc>
              <a:spcBef>
                <a:spcPct val="0"/>
              </a:spcBef>
              <a:buFontTx/>
              <a:buChar char="-"/>
            </a:pPr>
            <a:endParaRPr lang="fr-FR" sz="2800" smtClean="0"/>
          </a:p>
          <a:p>
            <a:pPr>
              <a:lnSpc>
                <a:spcPct val="90000"/>
              </a:lnSpc>
              <a:spcBef>
                <a:spcPct val="0"/>
              </a:spcBef>
              <a:buFontTx/>
              <a:buChar char="-"/>
            </a:pPr>
            <a:endParaRPr lang="fr-FR" sz="2800" smtClean="0"/>
          </a:p>
          <a:p>
            <a:pPr>
              <a:lnSpc>
                <a:spcPct val="90000"/>
              </a:lnSpc>
              <a:spcBef>
                <a:spcPct val="0"/>
              </a:spcBef>
              <a:buFontTx/>
              <a:buChar char="-"/>
            </a:pPr>
            <a:r>
              <a:rPr lang="fr-FR" sz="2800" smtClean="0"/>
              <a:t>Dominant idea in 1945:</a:t>
            </a:r>
            <a:r>
              <a:rPr lang="fr-FR" sz="2400" smtClean="0"/>
              <a:t> </a:t>
            </a:r>
            <a:endParaRPr lang="fr-FR" sz="2000" smtClean="0"/>
          </a:p>
          <a:p>
            <a:pPr lvl="2">
              <a:lnSpc>
                <a:spcPct val="90000"/>
              </a:lnSpc>
              <a:spcBef>
                <a:spcPct val="0"/>
              </a:spcBef>
              <a:buFontTx/>
              <a:buChar char="-"/>
            </a:pPr>
            <a:r>
              <a:rPr lang="fr-FR" sz="2800" smtClean="0"/>
              <a:t>Now necessary to focus on building an international system of protection of </a:t>
            </a:r>
            <a:r>
              <a:rPr lang="fr-FR" sz="2800" i="1" smtClean="0"/>
              <a:t>universal</a:t>
            </a:r>
            <a:r>
              <a:rPr lang="fr-FR" sz="2800" smtClean="0"/>
              <a:t> and </a:t>
            </a:r>
            <a:r>
              <a:rPr lang="fr-FR" sz="2800" i="1" smtClean="0"/>
              <a:t>individual</a:t>
            </a:r>
            <a:r>
              <a:rPr lang="fr-FR" sz="2800" smtClean="0"/>
              <a:t> rights.</a:t>
            </a:r>
          </a:p>
          <a:p>
            <a:pPr lvl="2">
              <a:lnSpc>
                <a:spcPct val="90000"/>
              </a:lnSpc>
              <a:spcBef>
                <a:spcPct val="0"/>
              </a:spcBef>
              <a:buFontTx/>
              <a:buChar char="-"/>
            </a:pPr>
            <a:r>
              <a:rPr lang="fr-FR" sz="2800" smtClean="0"/>
              <a:t>Specific Minority protection considered as an internal problem</a:t>
            </a:r>
            <a:r>
              <a:rPr lang="fr-FR" smtClean="0"/>
              <a:t>.</a:t>
            </a:r>
            <a:endParaRPr lang="fr-FR" sz="1600" smtClean="0"/>
          </a:p>
          <a:p>
            <a:pPr>
              <a:lnSpc>
                <a:spcPct val="90000"/>
              </a:lnSpc>
              <a:spcBef>
                <a:spcPct val="0"/>
              </a:spcBef>
              <a:buFontTx/>
              <a:buChar char="-"/>
            </a:pPr>
            <a:endParaRPr lang="fr-FR" sz="2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normAutofit/>
          </a:bodyPr>
          <a:lstStyle/>
          <a:p>
            <a:pPr eaLnBrk="1" hangingPunct="1"/>
            <a:r>
              <a:rPr lang="fr-FR" sz="3200" smtClean="0"/>
              <a:t>2. Evolution Minority Protection: </a:t>
            </a:r>
            <a:br>
              <a:rPr lang="fr-FR" sz="3200" smtClean="0"/>
            </a:br>
            <a:r>
              <a:rPr lang="fr-FR" sz="3200" smtClean="0"/>
              <a:t>C. After WWII</a:t>
            </a:r>
            <a:endParaRPr lang="fr-FR" sz="3600" smtClean="0"/>
          </a:p>
        </p:txBody>
      </p:sp>
      <p:sp>
        <p:nvSpPr>
          <p:cNvPr id="45058" name="Rectangle 3"/>
          <p:cNvSpPr>
            <a:spLocks noGrp="1" noChangeArrowheads="1"/>
          </p:cNvSpPr>
          <p:nvPr>
            <p:ph sz="quarter" idx="1"/>
          </p:nvPr>
        </p:nvSpPr>
        <p:spPr>
          <a:xfrm>
            <a:off x="685800" y="1752600"/>
            <a:ext cx="7772400" cy="4343400"/>
          </a:xfrm>
        </p:spPr>
        <p:txBody>
          <a:bodyPr/>
          <a:lstStyle/>
          <a:p>
            <a:pPr>
              <a:lnSpc>
                <a:spcPct val="90000"/>
              </a:lnSpc>
              <a:spcBef>
                <a:spcPct val="0"/>
              </a:spcBef>
              <a:buFontTx/>
              <a:buChar char="-"/>
            </a:pPr>
            <a:r>
              <a:rPr lang="fr-FR" sz="2400" smtClean="0"/>
              <a:t>No minority clause in the Universal Declaratino of Human Rights (1948)</a:t>
            </a:r>
          </a:p>
          <a:p>
            <a:pPr>
              <a:lnSpc>
                <a:spcPct val="90000"/>
              </a:lnSpc>
              <a:spcBef>
                <a:spcPct val="0"/>
              </a:spcBef>
              <a:buFontTx/>
              <a:buChar char="-"/>
            </a:pPr>
            <a:endParaRPr lang="fr-FR" sz="2400" smtClean="0"/>
          </a:p>
          <a:p>
            <a:pPr>
              <a:lnSpc>
                <a:spcPct val="90000"/>
              </a:lnSpc>
              <a:spcBef>
                <a:spcPct val="0"/>
              </a:spcBef>
              <a:buFontTx/>
              <a:buChar char="-"/>
            </a:pPr>
            <a:r>
              <a:rPr lang="fr-FR" sz="2400" smtClean="0"/>
              <a:t>Main achievement in relation to minorities between 1945 and 1989: article 27 of ICCPR</a:t>
            </a:r>
          </a:p>
          <a:p>
            <a:pPr>
              <a:lnSpc>
                <a:spcPct val="90000"/>
              </a:lnSpc>
              <a:spcBef>
                <a:spcPct val="0"/>
              </a:spcBef>
              <a:buFontTx/>
              <a:buChar char="-"/>
            </a:pPr>
            <a:endParaRPr lang="fr-FR" sz="2400" smtClean="0"/>
          </a:p>
          <a:p>
            <a:pPr lvl="1">
              <a:lnSpc>
                <a:spcPct val="90000"/>
              </a:lnSpc>
              <a:spcBef>
                <a:spcPct val="0"/>
              </a:spcBef>
              <a:buFontTx/>
              <a:buNone/>
            </a:pPr>
            <a:r>
              <a:rPr lang="fr-FR" sz="2000" smtClean="0"/>
              <a:t>« In those states in which ethnic, religious or linguistic minorities exist, persons belonging to such minorities shall not be denied the right, in community with the other members of their group, to enjoy their own culture, to profess and practise their own religion or to use their own language. »</a:t>
            </a:r>
            <a:endParaRPr lang="fr-FR" sz="1600" smtClean="0"/>
          </a:p>
          <a:p>
            <a:pPr>
              <a:lnSpc>
                <a:spcPct val="90000"/>
              </a:lnSpc>
              <a:spcBef>
                <a:spcPct val="0"/>
              </a:spcBef>
              <a:buFontTx/>
              <a:buChar char="-"/>
            </a:pPr>
            <a:endParaRPr lang="fr-FR" sz="1800" smtClean="0"/>
          </a:p>
          <a:p>
            <a:pPr lvl="1">
              <a:lnSpc>
                <a:spcPct val="90000"/>
              </a:lnSpc>
              <a:spcBef>
                <a:spcPct val="0"/>
              </a:spcBef>
              <a:buFontTx/>
              <a:buNone/>
            </a:pPr>
            <a:r>
              <a:rPr lang="fr-FR" sz="1800" smtClean="0"/>
              <a:t>NB : minority provision with universal coverage.</a:t>
            </a:r>
            <a:endParaRPr lang="fr-FR" sz="16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normAutofit/>
          </a:bodyPr>
          <a:lstStyle/>
          <a:p>
            <a:pPr eaLnBrk="1" hangingPunct="1"/>
            <a:r>
              <a:rPr lang="fr-FR" sz="3200" smtClean="0"/>
              <a:t>2. Evolution Minority Protection: </a:t>
            </a:r>
            <a:br>
              <a:rPr lang="fr-FR" sz="3200" smtClean="0"/>
            </a:br>
            <a:r>
              <a:rPr lang="fr-FR" sz="3200" smtClean="0"/>
              <a:t>D. Post-1989</a:t>
            </a:r>
            <a:endParaRPr lang="fr-FR" sz="3600" smtClean="0"/>
          </a:p>
        </p:txBody>
      </p:sp>
      <p:sp>
        <p:nvSpPr>
          <p:cNvPr id="47106" name="Rectangle 3"/>
          <p:cNvSpPr>
            <a:spLocks noGrp="1" noChangeArrowheads="1"/>
          </p:cNvSpPr>
          <p:nvPr>
            <p:ph sz="quarter" idx="1"/>
          </p:nvPr>
        </p:nvSpPr>
        <p:spPr>
          <a:xfrm>
            <a:off x="685800" y="1752600"/>
            <a:ext cx="7772400" cy="4343400"/>
          </a:xfrm>
        </p:spPr>
        <p:txBody>
          <a:bodyPr>
            <a:normAutofit lnSpcReduction="10000"/>
          </a:bodyPr>
          <a:lstStyle/>
          <a:p>
            <a:pPr>
              <a:lnSpc>
                <a:spcPct val="90000"/>
              </a:lnSpc>
              <a:spcBef>
                <a:spcPct val="0"/>
              </a:spcBef>
              <a:buFontTx/>
              <a:buNone/>
            </a:pPr>
            <a:r>
              <a:rPr lang="fr-FR" sz="2400" smtClean="0"/>
              <a:t>End of cold war </a:t>
            </a:r>
          </a:p>
          <a:p>
            <a:pPr>
              <a:lnSpc>
                <a:spcPct val="90000"/>
              </a:lnSpc>
              <a:spcBef>
                <a:spcPct val="0"/>
              </a:spcBef>
              <a:buFontTx/>
              <a:buNone/>
            </a:pPr>
            <a:endParaRPr lang="fr-FR" sz="2400" smtClean="0"/>
          </a:p>
          <a:p>
            <a:pPr>
              <a:lnSpc>
                <a:spcPct val="90000"/>
              </a:lnSpc>
              <a:spcBef>
                <a:spcPct val="0"/>
              </a:spcBef>
              <a:buFontTx/>
              <a:buChar char="-"/>
            </a:pPr>
            <a:r>
              <a:rPr lang="fr-FR" sz="2400" smtClean="0"/>
              <a:t>Fall of communist regimes in Central and Eastern Europe</a:t>
            </a:r>
          </a:p>
          <a:p>
            <a:pPr>
              <a:lnSpc>
                <a:spcPct val="90000"/>
              </a:lnSpc>
              <a:spcBef>
                <a:spcPct val="0"/>
              </a:spcBef>
              <a:buFontTx/>
              <a:buChar char="-"/>
            </a:pPr>
            <a:r>
              <a:rPr lang="fr-FR" sz="2400" smtClean="0"/>
              <a:t>Fear of instability linked to national minority issues</a:t>
            </a:r>
          </a:p>
          <a:p>
            <a:pPr>
              <a:lnSpc>
                <a:spcPct val="90000"/>
              </a:lnSpc>
              <a:spcBef>
                <a:spcPct val="0"/>
              </a:spcBef>
              <a:buFontTx/>
              <a:buChar char="-"/>
            </a:pPr>
            <a:r>
              <a:rPr lang="fr-FR" sz="2400" smtClean="0"/>
              <a:t>War in Yugoslavia (1991-1995)</a:t>
            </a:r>
          </a:p>
          <a:p>
            <a:pPr>
              <a:lnSpc>
                <a:spcPct val="90000"/>
              </a:lnSpc>
              <a:spcBef>
                <a:spcPct val="0"/>
              </a:spcBef>
              <a:buFontTx/>
              <a:buChar char="-"/>
            </a:pPr>
            <a:r>
              <a:rPr lang="fr-FR" sz="2400" smtClean="0"/>
              <a:t>Return of the national minority question on the international agenda</a:t>
            </a:r>
          </a:p>
          <a:p>
            <a:pPr>
              <a:lnSpc>
                <a:spcPct val="90000"/>
              </a:lnSpc>
              <a:spcBef>
                <a:spcPct val="0"/>
              </a:spcBef>
              <a:buFontTx/>
              <a:buNone/>
            </a:pPr>
            <a:endParaRPr lang="fr-FR" sz="2400" smtClean="0"/>
          </a:p>
          <a:p>
            <a:pPr>
              <a:lnSpc>
                <a:spcPct val="90000"/>
              </a:lnSpc>
              <a:spcBef>
                <a:spcPct val="0"/>
              </a:spcBef>
              <a:buFontTx/>
              <a:buNone/>
            </a:pPr>
            <a:r>
              <a:rPr lang="fr-FR" sz="2400" smtClean="0"/>
              <a:t>Various initiatives in relation to minority protection taken on the international scene, especially at the European level.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normAutofit/>
          </a:bodyPr>
          <a:lstStyle/>
          <a:p>
            <a:pPr eaLnBrk="1" hangingPunct="1"/>
            <a:r>
              <a:rPr lang="fr-FR" sz="3200" smtClean="0"/>
              <a:t>2. Evolution Minority Protection: </a:t>
            </a:r>
            <a:br>
              <a:rPr lang="fr-FR" sz="3200" smtClean="0"/>
            </a:br>
            <a:r>
              <a:rPr lang="fr-FR" sz="3200" smtClean="0"/>
              <a:t>D. Post-1989</a:t>
            </a:r>
            <a:endParaRPr lang="fr-FR" sz="3600" smtClean="0"/>
          </a:p>
        </p:txBody>
      </p:sp>
      <p:sp>
        <p:nvSpPr>
          <p:cNvPr id="49154" name="Rectangle 3"/>
          <p:cNvSpPr>
            <a:spLocks noGrp="1" noChangeArrowheads="1"/>
          </p:cNvSpPr>
          <p:nvPr>
            <p:ph sz="quarter" idx="1"/>
          </p:nvPr>
        </p:nvSpPr>
        <p:spPr>
          <a:xfrm>
            <a:off x="685800" y="1752600"/>
            <a:ext cx="7772400" cy="4343400"/>
          </a:xfrm>
        </p:spPr>
        <p:txBody>
          <a:bodyPr/>
          <a:lstStyle/>
          <a:p>
            <a:pPr>
              <a:lnSpc>
                <a:spcPct val="90000"/>
              </a:lnSpc>
              <a:spcBef>
                <a:spcPct val="0"/>
              </a:spcBef>
              <a:buFontTx/>
              <a:buNone/>
            </a:pPr>
            <a:r>
              <a:rPr lang="fr-FR" sz="2200" b="1" smtClean="0"/>
              <a:t>1990</a:t>
            </a:r>
            <a:r>
              <a:rPr lang="fr-FR" sz="2200" smtClean="0"/>
              <a:t> CSCE Copenhagen Document</a:t>
            </a:r>
          </a:p>
          <a:p>
            <a:pPr>
              <a:lnSpc>
                <a:spcPct val="90000"/>
              </a:lnSpc>
              <a:spcBef>
                <a:spcPct val="0"/>
              </a:spcBef>
              <a:buFontTx/>
              <a:buNone/>
            </a:pPr>
            <a:endParaRPr lang="fr-FR" sz="2200" smtClean="0"/>
          </a:p>
          <a:p>
            <a:pPr>
              <a:lnSpc>
                <a:spcPct val="90000"/>
              </a:lnSpc>
              <a:spcBef>
                <a:spcPct val="0"/>
              </a:spcBef>
              <a:buFontTx/>
              <a:buNone/>
            </a:pPr>
            <a:r>
              <a:rPr lang="fr-FR" sz="2200" b="1" smtClean="0"/>
              <a:t>1992 </a:t>
            </a:r>
          </a:p>
          <a:p>
            <a:pPr>
              <a:lnSpc>
                <a:spcPct val="90000"/>
              </a:lnSpc>
              <a:spcBef>
                <a:spcPct val="0"/>
              </a:spcBef>
              <a:buFontTx/>
              <a:buChar char="-"/>
            </a:pPr>
            <a:r>
              <a:rPr lang="fr-FR" sz="2200" smtClean="0"/>
              <a:t>UN Declaration on the Right of Persons belonging to National or Ethnic, Religious and Linguistic Minorities</a:t>
            </a:r>
          </a:p>
          <a:p>
            <a:pPr>
              <a:lnSpc>
                <a:spcPct val="90000"/>
              </a:lnSpc>
              <a:spcBef>
                <a:spcPct val="0"/>
              </a:spcBef>
              <a:buFontTx/>
              <a:buChar char="-"/>
            </a:pPr>
            <a:r>
              <a:rPr lang="fr-FR" sz="2200" smtClean="0"/>
              <a:t>OSCE High Commissioner on National Minorities</a:t>
            </a:r>
          </a:p>
          <a:p>
            <a:pPr>
              <a:lnSpc>
                <a:spcPct val="90000"/>
              </a:lnSpc>
              <a:spcBef>
                <a:spcPct val="0"/>
              </a:spcBef>
              <a:buFontTx/>
              <a:buChar char="-"/>
            </a:pPr>
            <a:r>
              <a:rPr lang="fr-FR" sz="2200" smtClean="0"/>
              <a:t>European Charter for Regional and Minority Languages</a:t>
            </a:r>
          </a:p>
          <a:p>
            <a:pPr>
              <a:lnSpc>
                <a:spcPct val="90000"/>
              </a:lnSpc>
              <a:spcBef>
                <a:spcPct val="0"/>
              </a:spcBef>
              <a:buFontTx/>
              <a:buChar char="-"/>
            </a:pPr>
            <a:endParaRPr lang="fr-FR" sz="2200" smtClean="0"/>
          </a:p>
          <a:p>
            <a:pPr>
              <a:lnSpc>
                <a:spcPct val="90000"/>
              </a:lnSpc>
              <a:spcBef>
                <a:spcPct val="0"/>
              </a:spcBef>
              <a:buFontTx/>
              <a:buNone/>
            </a:pPr>
            <a:r>
              <a:rPr lang="fr-FR" sz="2200" b="1" smtClean="0"/>
              <a:t>1995 </a:t>
            </a:r>
            <a:r>
              <a:rPr lang="fr-FR" sz="2200" smtClean="0"/>
              <a:t>Framework Convention on the Protection of National Minorities</a:t>
            </a:r>
          </a:p>
          <a:p>
            <a:pPr>
              <a:lnSpc>
                <a:spcPct val="90000"/>
              </a:lnSpc>
              <a:spcBef>
                <a:spcPct val="0"/>
              </a:spcBef>
              <a:buFontTx/>
              <a:buNone/>
            </a:pPr>
            <a:endParaRPr lang="fr-FR" sz="2200" smtClean="0"/>
          </a:p>
          <a:p>
            <a:pPr>
              <a:lnSpc>
                <a:spcPct val="90000"/>
              </a:lnSpc>
              <a:spcBef>
                <a:spcPct val="0"/>
              </a:spcBef>
              <a:buFontTx/>
              <a:buNone/>
            </a:pPr>
            <a:r>
              <a:rPr lang="fr-FR" sz="2200" b="1" smtClean="0"/>
              <a:t>2005</a:t>
            </a:r>
            <a:r>
              <a:rPr lang="fr-FR" sz="2200" smtClean="0"/>
              <a:t> UN Independent Expert on Minority Issues</a:t>
            </a:r>
          </a:p>
          <a:p>
            <a:pPr>
              <a:lnSpc>
                <a:spcPct val="90000"/>
              </a:lnSpc>
              <a:spcBef>
                <a:spcPct val="0"/>
              </a:spcBef>
              <a:buFontTx/>
              <a:buNone/>
            </a:pPr>
            <a:endParaRPr lang="fr-FR" sz="2200" smtClean="0"/>
          </a:p>
          <a:p>
            <a:pPr>
              <a:lnSpc>
                <a:spcPct val="90000"/>
              </a:lnSpc>
              <a:spcBef>
                <a:spcPct val="0"/>
              </a:spcBef>
              <a:buFontTx/>
              <a:buNone/>
            </a:pPr>
            <a:r>
              <a:rPr lang="fr-FR" sz="2200" b="1" smtClean="0"/>
              <a:t>2007</a:t>
            </a:r>
            <a:r>
              <a:rPr lang="fr-FR" sz="2200" smtClean="0"/>
              <a:t> UN Declaration on Indigenous Peoples</a:t>
            </a:r>
          </a:p>
          <a:p>
            <a:pPr>
              <a:lnSpc>
                <a:spcPct val="90000"/>
              </a:lnSpc>
              <a:spcBef>
                <a:spcPct val="0"/>
              </a:spcBef>
              <a:buFontTx/>
              <a:buNone/>
            </a:pPr>
            <a:endParaRPr lang="fr-FR" sz="22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fr-FR" sz="3200" smtClean="0"/>
              <a:t>3. Security v. Rights approach</a:t>
            </a:r>
            <a:endParaRPr lang="fr-FR" smtClean="0"/>
          </a:p>
        </p:txBody>
      </p:sp>
      <p:sp>
        <p:nvSpPr>
          <p:cNvPr id="51202" name="Rectangle 3"/>
          <p:cNvSpPr>
            <a:spLocks noGrp="1" noChangeArrowheads="1"/>
          </p:cNvSpPr>
          <p:nvPr>
            <p:ph sz="quarter" idx="1"/>
          </p:nvPr>
        </p:nvSpPr>
        <p:spPr/>
        <p:txBody>
          <a:bodyPr/>
          <a:lstStyle/>
          <a:p>
            <a:pPr eaLnBrk="1" hangingPunct="1">
              <a:lnSpc>
                <a:spcPct val="90000"/>
              </a:lnSpc>
            </a:pPr>
            <a:r>
              <a:rPr lang="fr-FR" sz="2000" smtClean="0"/>
              <a:t>Motivations of states for taking action at international level to protect minorities have always been mixed: as much (if not more) linked to security concerns as to humanitarian or rights concerns</a:t>
            </a:r>
          </a:p>
          <a:p>
            <a:pPr eaLnBrk="1" hangingPunct="1">
              <a:lnSpc>
                <a:spcPct val="90000"/>
              </a:lnSpc>
            </a:pPr>
            <a:endParaRPr lang="fr-FR" sz="2000" smtClean="0"/>
          </a:p>
          <a:p>
            <a:pPr eaLnBrk="1" hangingPunct="1">
              <a:lnSpc>
                <a:spcPct val="90000"/>
              </a:lnSpc>
            </a:pPr>
            <a:r>
              <a:rPr lang="fr-FR" sz="2000" smtClean="0"/>
              <a:t>Preamble of Framework Convention</a:t>
            </a:r>
          </a:p>
          <a:p>
            <a:pPr lvl="1" eaLnBrk="1" hangingPunct="1">
              <a:lnSpc>
                <a:spcPct val="90000"/>
              </a:lnSpc>
              <a:buFontTx/>
              <a:buNone/>
            </a:pPr>
            <a:r>
              <a:rPr lang="fr-FR" sz="1800" smtClean="0"/>
              <a:t>« Considering that the upheavals of European history have shown that the protection of national minorities is essential to stability, democratic security and peace in this continent</a:t>
            </a:r>
          </a:p>
          <a:p>
            <a:pPr lvl="1" eaLnBrk="1" hangingPunct="1">
              <a:lnSpc>
                <a:spcPct val="90000"/>
              </a:lnSpc>
              <a:buFontTx/>
              <a:buNone/>
            </a:pPr>
            <a:r>
              <a:rPr lang="fr-FR" sz="1800" smtClean="0"/>
              <a:t>Considering that a pluralist and genuinely democratic society should not only respect the ethnic, cultural, linguistic and religious identity of each person belonging to a national minority, but also create appropriate conditions enabling them to express, preserve and develop this identity »</a:t>
            </a:r>
            <a:endParaRPr lang="fr-FR" sz="20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fr-FR" sz="3600" smtClean="0"/>
              <a:t>4. Content of Minority Rights</a:t>
            </a:r>
          </a:p>
        </p:txBody>
      </p:sp>
      <p:sp>
        <p:nvSpPr>
          <p:cNvPr id="53250" name="Rectangle 3"/>
          <p:cNvSpPr>
            <a:spLocks noGrp="1" noChangeArrowheads="1"/>
          </p:cNvSpPr>
          <p:nvPr>
            <p:ph sz="quarter" idx="1"/>
          </p:nvPr>
        </p:nvSpPr>
        <p:spPr/>
        <p:txBody>
          <a:bodyPr/>
          <a:lstStyle/>
          <a:p>
            <a:pPr eaLnBrk="1" hangingPunct="1">
              <a:buFontTx/>
              <a:buNone/>
            </a:pPr>
            <a:r>
              <a:rPr lang="fr-FR" sz="2400" b="1" smtClean="0"/>
              <a:t>Two pillars:</a:t>
            </a:r>
            <a:endParaRPr lang="fr-FR" sz="2400" smtClean="0"/>
          </a:p>
          <a:p>
            <a:pPr eaLnBrk="1" hangingPunct="1">
              <a:buFontTx/>
              <a:buNone/>
            </a:pPr>
            <a:r>
              <a:rPr lang="fr-FR" sz="2400" smtClean="0"/>
              <a:t>1. Formal equality and general human rights : must enjoy general human rights on an equal footing with the majority</a:t>
            </a:r>
          </a:p>
          <a:p>
            <a:pPr eaLnBrk="1" hangingPunct="1">
              <a:buFontTx/>
              <a:buNone/>
            </a:pPr>
            <a:endParaRPr lang="fr-FR" sz="2400" smtClean="0"/>
          </a:p>
          <a:p>
            <a:pPr eaLnBrk="1" hangingPunct="1">
              <a:buFontTx/>
              <a:buNone/>
            </a:pPr>
            <a:r>
              <a:rPr lang="fr-FR" sz="2400" smtClean="0"/>
              <a:t>2. Right to identity: right to express and preserve their distinct identity (language, religion, cultural traditions). Where necessary, this may require special measures to ensure substantive equality with the majority.</a:t>
            </a:r>
            <a:endParaRPr lang="fr-FR"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fr-FR" sz="2800" b="1" smtClean="0"/>
              <a:t>Permanent Court of International Justice, Advisory Opinion on Minority Schools in Albania, 1935</a:t>
            </a:r>
            <a:endParaRPr lang="fr-FR" sz="3200" smtClean="0"/>
          </a:p>
        </p:txBody>
      </p:sp>
      <p:sp>
        <p:nvSpPr>
          <p:cNvPr id="54274" name="Rectangle 3"/>
          <p:cNvSpPr>
            <a:spLocks noGrp="1" noChangeArrowheads="1"/>
          </p:cNvSpPr>
          <p:nvPr>
            <p:ph sz="quarter" idx="1"/>
          </p:nvPr>
        </p:nvSpPr>
        <p:spPr/>
        <p:txBody>
          <a:bodyPr/>
          <a:lstStyle/>
          <a:p>
            <a:pPr eaLnBrk="1" hangingPunct="1">
              <a:buFontTx/>
              <a:buNone/>
            </a:pPr>
            <a:r>
              <a:rPr lang="fr-FR" sz="2000" smtClean="0"/>
              <a:t>« </a:t>
            </a:r>
            <a:r>
              <a:rPr lang="fr-FR" sz="2000" b="1" smtClean="0"/>
              <a:t>The idea underlying the treaties for the protection of minorities</a:t>
            </a:r>
            <a:r>
              <a:rPr lang="fr-FR" sz="2000" smtClean="0"/>
              <a:t> is to secure for certain elements incorporated in a State, the population of which differs from them in race, language or religion, the possibility of living peaceably alongside that population and cooperating amicably with it, while at the same time preserving the characteristics which distinguish them from the majority, and satisfying the ensuring special needs. In order to attain this object, </a:t>
            </a:r>
            <a:r>
              <a:rPr lang="fr-FR" sz="2000" b="1" smtClean="0"/>
              <a:t>two things were regarded as particularly necessary</a:t>
            </a:r>
            <a:r>
              <a:rPr lang="fr-FR" sz="2000" smtClean="0"/>
              <a:t>, and have formed the subject of provisions in these treaties. </a:t>
            </a:r>
          </a:p>
          <a:p>
            <a:pPr eaLnBrk="1" hangingPunct="1">
              <a:buFontTx/>
              <a:buNone/>
            </a:pPr>
            <a:endParaRPr lang="fr-FR" sz="20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fr-FR" sz="2800" b="1" smtClean="0"/>
              <a:t>Permanent Court of International Justice, Advisory Opinion on Minority Schools in Albania, 1935</a:t>
            </a:r>
            <a:endParaRPr lang="fr-FR" sz="3200" smtClean="0"/>
          </a:p>
        </p:txBody>
      </p:sp>
      <p:sp>
        <p:nvSpPr>
          <p:cNvPr id="55298" name="Rectangle 3"/>
          <p:cNvSpPr>
            <a:spLocks noGrp="1" noChangeArrowheads="1"/>
          </p:cNvSpPr>
          <p:nvPr>
            <p:ph sz="quarter" idx="1"/>
          </p:nvPr>
        </p:nvSpPr>
        <p:spPr/>
        <p:txBody>
          <a:bodyPr/>
          <a:lstStyle/>
          <a:p>
            <a:pPr eaLnBrk="1" hangingPunct="1">
              <a:buFontTx/>
              <a:buNone/>
            </a:pPr>
            <a:r>
              <a:rPr lang="fr-FR" sz="2000" smtClean="0"/>
              <a:t>« The first is to ensure that nationals belonging to racial religious or linguistic minorities shall be placed in every respect on a footing of </a:t>
            </a:r>
            <a:r>
              <a:rPr lang="fr-FR" sz="2000" b="1" smtClean="0"/>
              <a:t>perfect equality</a:t>
            </a:r>
            <a:r>
              <a:rPr lang="fr-FR" sz="2000" smtClean="0"/>
              <a:t> with other nationals of the State. The second is to ensure for the minority elements suitable means for the </a:t>
            </a:r>
            <a:r>
              <a:rPr lang="fr-FR" sz="2000" b="1" smtClean="0"/>
              <a:t>preservation of their racial peculiarities, their traditions and their national characteristics</a:t>
            </a:r>
            <a:r>
              <a:rPr lang="fr-FR" sz="2000" smtClean="0"/>
              <a:t>.</a:t>
            </a:r>
          </a:p>
          <a:p>
            <a:pPr eaLnBrk="1" hangingPunct="1">
              <a:buFontTx/>
              <a:buNone/>
            </a:pPr>
            <a:r>
              <a:rPr lang="fr-FR" sz="2000" smtClean="0"/>
              <a:t>These two requirements are indeed closely interlocked, for there would be no true equality between a majority and minority if the latter were deprived of its own institutions, and were consequently compelled to renounce that which constitutes the very essence of its being as a minority. »</a:t>
            </a:r>
          </a:p>
          <a:p>
            <a:pPr eaLnBrk="1" hangingPunct="1">
              <a:buFontTx/>
              <a:buNone/>
            </a:pPr>
            <a:endParaRPr lang="fr-FR" sz="20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fr-FR" sz="3200" smtClean="0"/>
              <a:t>4. Content of Minority Rights: individual, collective or group rights?</a:t>
            </a:r>
          </a:p>
        </p:txBody>
      </p:sp>
      <p:sp>
        <p:nvSpPr>
          <p:cNvPr id="57346" name="Rectangle 3"/>
          <p:cNvSpPr>
            <a:spLocks noGrp="1" noChangeArrowheads="1"/>
          </p:cNvSpPr>
          <p:nvPr>
            <p:ph sz="quarter" idx="1"/>
          </p:nvPr>
        </p:nvSpPr>
        <p:spPr/>
        <p:txBody>
          <a:bodyPr/>
          <a:lstStyle/>
          <a:p>
            <a:pPr eaLnBrk="1" hangingPunct="1">
              <a:lnSpc>
                <a:spcPct val="90000"/>
              </a:lnSpc>
            </a:pPr>
            <a:r>
              <a:rPr lang="fr-FR" sz="2400" smtClean="0"/>
              <a:t>Rights recognised at international level in relation to minorities are </a:t>
            </a:r>
            <a:r>
              <a:rPr lang="fr-FR" sz="2400" b="1" smtClean="0"/>
              <a:t>individual rights</a:t>
            </a:r>
            <a:r>
              <a:rPr lang="fr-FR" sz="2400" smtClean="0"/>
              <a:t> (rights of </a:t>
            </a:r>
            <a:r>
              <a:rPr lang="fr-FR" sz="2400" i="1" smtClean="0"/>
              <a:t>persons</a:t>
            </a:r>
            <a:r>
              <a:rPr lang="fr-FR" sz="2400" smtClean="0"/>
              <a:t> belonging to minorities)</a:t>
            </a:r>
          </a:p>
          <a:p>
            <a:pPr eaLnBrk="1" hangingPunct="1">
              <a:lnSpc>
                <a:spcPct val="90000"/>
              </a:lnSpc>
            </a:pPr>
            <a:r>
              <a:rPr lang="fr-FR" sz="2400" b="1" smtClean="0"/>
              <a:t>Collective rights</a:t>
            </a:r>
          </a:p>
          <a:p>
            <a:pPr lvl="1" eaLnBrk="1" hangingPunct="1">
              <a:lnSpc>
                <a:spcPct val="90000"/>
              </a:lnSpc>
              <a:buFontTx/>
              <a:buNone/>
            </a:pPr>
            <a:r>
              <a:rPr lang="fr-FR" sz="2000" smtClean="0"/>
              <a:t>Rights given to individuals in their capacity of members of a certain group</a:t>
            </a:r>
            <a:endParaRPr lang="fr-FR" sz="2000" b="1" smtClean="0"/>
          </a:p>
          <a:p>
            <a:pPr eaLnBrk="1" hangingPunct="1">
              <a:lnSpc>
                <a:spcPct val="90000"/>
              </a:lnSpc>
            </a:pPr>
            <a:r>
              <a:rPr lang="fr-FR" sz="2400" b="1" smtClean="0"/>
              <a:t>Different from Group rights</a:t>
            </a:r>
          </a:p>
          <a:p>
            <a:pPr lvl="1" eaLnBrk="1" hangingPunct="1">
              <a:lnSpc>
                <a:spcPct val="90000"/>
              </a:lnSpc>
              <a:buFontTx/>
              <a:buNone/>
            </a:pPr>
            <a:r>
              <a:rPr lang="fr-FR" sz="2000" smtClean="0"/>
              <a:t>Rights which are granted to groups as such</a:t>
            </a:r>
          </a:p>
          <a:p>
            <a:pPr lvl="1" eaLnBrk="1" hangingPunct="1">
              <a:lnSpc>
                <a:spcPct val="90000"/>
              </a:lnSpc>
              <a:buFontTx/>
              <a:buNone/>
            </a:pPr>
            <a:r>
              <a:rPr lang="fr-FR" sz="2000" smtClean="0"/>
              <a:t>Group is the legal subject/bearer of the right</a:t>
            </a:r>
          </a:p>
          <a:p>
            <a:pPr lvl="1" eaLnBrk="1" hangingPunct="1">
              <a:lnSpc>
                <a:spcPct val="90000"/>
              </a:lnSpc>
              <a:buFontTx/>
              <a:buNone/>
            </a:pPr>
            <a:r>
              <a:rPr lang="fr-FR" sz="2000" smtClean="0"/>
              <a:t>E.g.: autonomy granted to some minorities in domestic law; UN Declaration on the Rights of Indigenous Peoples</a:t>
            </a:r>
          </a:p>
          <a:p>
            <a:pPr lvl="1" eaLnBrk="1" hangingPunct="1">
              <a:lnSpc>
                <a:spcPct val="90000"/>
              </a:lnSpc>
              <a:buFontTx/>
              <a:buNone/>
            </a:pPr>
            <a:r>
              <a:rPr lang="fr-FR" sz="2000" b="1" smtClean="0"/>
              <a:t>NB: terminology used not always consistent.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pPr eaLnBrk="1" hangingPunct="1"/>
            <a:r>
              <a:rPr lang="fr-FR" sz="3600" smtClean="0"/>
              <a:t>General Overview</a:t>
            </a:r>
          </a:p>
        </p:txBody>
      </p:sp>
      <p:sp>
        <p:nvSpPr>
          <p:cNvPr id="7170" name="Rectangle 3"/>
          <p:cNvSpPr>
            <a:spLocks noGrp="1" noChangeArrowheads="1"/>
          </p:cNvSpPr>
          <p:nvPr>
            <p:ph sz="quarter" idx="1"/>
          </p:nvPr>
        </p:nvSpPr>
        <p:spPr/>
        <p:txBody>
          <a:bodyPr/>
          <a:lstStyle/>
          <a:p>
            <a:pPr eaLnBrk="1" hangingPunct="1">
              <a:buFontTx/>
              <a:buNone/>
            </a:pPr>
            <a:r>
              <a:rPr lang="fr-FR" smtClean="0"/>
              <a:t>1. Definition of Minority</a:t>
            </a:r>
          </a:p>
          <a:p>
            <a:pPr eaLnBrk="1" hangingPunct="1">
              <a:buFontTx/>
              <a:buNone/>
            </a:pPr>
            <a:r>
              <a:rPr lang="fr-FR" smtClean="0"/>
              <a:t>2. Evolution of Minority Protection in International Law</a:t>
            </a:r>
          </a:p>
          <a:p>
            <a:pPr eaLnBrk="1" hangingPunct="1">
              <a:buFontTx/>
              <a:buNone/>
            </a:pPr>
            <a:r>
              <a:rPr lang="fr-FR" smtClean="0"/>
              <a:t>3. Security Approach v. Rights Approach</a:t>
            </a:r>
          </a:p>
          <a:p>
            <a:pPr eaLnBrk="1" hangingPunct="1">
              <a:buFontTx/>
              <a:buNone/>
            </a:pPr>
            <a:r>
              <a:rPr lang="fr-FR" smtClean="0"/>
              <a:t>4. The Content of Minority Rights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solidFill>
            <a:schemeClr val="bg1"/>
          </a:solidFill>
        </p:spPr>
        <p:txBody>
          <a:bodyPr/>
          <a:lstStyle/>
          <a:p>
            <a:pPr eaLnBrk="1" hangingPunct="1"/>
            <a:r>
              <a:rPr lang="fr-FR" sz="3600" smtClean="0"/>
              <a:t>1. Definition of Minority</a:t>
            </a:r>
          </a:p>
        </p:txBody>
      </p:sp>
      <p:sp>
        <p:nvSpPr>
          <p:cNvPr id="8194" name="Rectangle 3"/>
          <p:cNvSpPr>
            <a:spLocks noGrp="1" noChangeArrowheads="1"/>
          </p:cNvSpPr>
          <p:nvPr>
            <p:ph sz="quarter" idx="1"/>
          </p:nvPr>
        </p:nvSpPr>
        <p:spPr>
          <a:solidFill>
            <a:schemeClr val="bg1"/>
          </a:solidFill>
        </p:spPr>
        <p:txBody>
          <a:bodyPr/>
          <a:lstStyle/>
          <a:p>
            <a:pPr marL="609600" indent="-609600" eaLnBrk="1" hangingPunct="1">
              <a:buFontTx/>
              <a:buNone/>
            </a:pPr>
            <a:r>
              <a:rPr lang="en-GB" sz="2800" smtClean="0"/>
              <a:t>No binding definition of the minority concept in international law</a:t>
            </a:r>
          </a:p>
          <a:p>
            <a:pPr marL="1371600" lvl="2" indent="-457200" eaLnBrk="1" hangingPunct="1">
              <a:buFontTx/>
              <a:buNone/>
            </a:pPr>
            <a:r>
              <a:rPr lang="en-GB" smtClean="0"/>
              <a:t>« I know a minority when I see one » (Max van Der Stoel, first OSCE HCNM).</a:t>
            </a:r>
          </a:p>
          <a:p>
            <a:pPr marL="609600" indent="-609600" eaLnBrk="1" hangingPunct="1">
              <a:buFontTx/>
              <a:buNone/>
            </a:pPr>
            <a:r>
              <a:rPr lang="en-GB" sz="2800" smtClean="0"/>
              <a:t>But : generally agreed that a minority required a combination of subjective and objective elements.</a:t>
            </a:r>
            <a:r>
              <a:rPr lang="en-GB"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a:solidFill>
            <a:schemeClr val="bg1"/>
          </a:solidFill>
        </p:spPr>
        <p:txBody>
          <a:bodyPr/>
          <a:lstStyle/>
          <a:p>
            <a:pPr eaLnBrk="1" hangingPunct="1"/>
            <a:r>
              <a:rPr lang="fr-FR" sz="3600" smtClean="0"/>
              <a:t>1. Definition of Minority</a:t>
            </a:r>
          </a:p>
        </p:txBody>
      </p:sp>
      <p:sp>
        <p:nvSpPr>
          <p:cNvPr id="10242" name="Rectangle 3"/>
          <p:cNvSpPr>
            <a:spLocks noGrp="1" noChangeArrowheads="1"/>
          </p:cNvSpPr>
          <p:nvPr>
            <p:ph sz="quarter" idx="1"/>
          </p:nvPr>
        </p:nvSpPr>
        <p:spPr>
          <a:solidFill>
            <a:schemeClr val="bg1"/>
          </a:solidFill>
        </p:spPr>
        <p:txBody>
          <a:bodyPr/>
          <a:lstStyle/>
          <a:p>
            <a:pPr marL="609600" indent="-609600" eaLnBrk="1" hangingPunct="1">
              <a:buFontTx/>
              <a:buNone/>
            </a:pPr>
            <a:r>
              <a:rPr lang="en-GB" smtClean="0"/>
              <a:t>2 types of Elements:</a:t>
            </a:r>
          </a:p>
          <a:p>
            <a:pPr marL="990600" lvl="1" indent="-533400" eaLnBrk="1" hangingPunct="1">
              <a:buFont typeface="Times" pitchFamily="1" charset="0"/>
              <a:buChar char="•"/>
            </a:pPr>
            <a:r>
              <a:rPr lang="en-GB" u="sng" smtClean="0"/>
              <a:t>Objective</a:t>
            </a:r>
            <a:endParaRPr lang="en-GB" smtClean="0"/>
          </a:p>
          <a:p>
            <a:pPr marL="1371600" lvl="2" indent="-457200" eaLnBrk="1" hangingPunct="1"/>
            <a:r>
              <a:rPr lang="en-GB" smtClean="0"/>
              <a:t>National, ethnic, cultural, religious and linguistic characteristics different from the rest of the population</a:t>
            </a:r>
          </a:p>
          <a:p>
            <a:pPr marL="1371600" lvl="2" indent="-457200" eaLnBrk="1" hangingPunct="1"/>
            <a:r>
              <a:rPr lang="en-GB" smtClean="0"/>
              <a:t>Minority position (numerical)</a:t>
            </a:r>
          </a:p>
          <a:p>
            <a:pPr marL="990600" lvl="1" indent="-533400" eaLnBrk="1" hangingPunct="1">
              <a:buFont typeface="Times" pitchFamily="1" charset="0"/>
              <a:buChar char="•"/>
            </a:pPr>
            <a:r>
              <a:rPr lang="en-GB" u="sng" smtClean="0"/>
              <a:t>Subjective</a:t>
            </a:r>
          </a:p>
          <a:p>
            <a:pPr marL="1371600" lvl="2" indent="-457200" eaLnBrk="1" hangingPunct="1">
              <a:buFont typeface="Times" pitchFamily="1" charset="0"/>
              <a:buChar char="•"/>
            </a:pPr>
            <a:r>
              <a:rPr lang="en-GB" smtClean="0"/>
              <a:t>Will the preserve the group identity.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eaLnBrk="1" hangingPunct="1"/>
            <a:r>
              <a:rPr lang="fr-FR" sz="3200" smtClean="0"/>
              <a:t>Fr. Capotorti, Special Rapporteur</a:t>
            </a:r>
          </a:p>
        </p:txBody>
      </p:sp>
      <p:sp>
        <p:nvSpPr>
          <p:cNvPr id="12290" name="Rectangle 3"/>
          <p:cNvSpPr>
            <a:spLocks noGrp="1" noChangeArrowheads="1"/>
          </p:cNvSpPr>
          <p:nvPr>
            <p:ph sz="quarter" idx="1"/>
          </p:nvPr>
        </p:nvSpPr>
        <p:spPr/>
        <p:txBody>
          <a:bodyPr/>
          <a:lstStyle/>
          <a:p>
            <a:pPr eaLnBrk="1" hangingPunct="1">
              <a:buFontTx/>
              <a:buNone/>
            </a:pPr>
            <a:r>
              <a:rPr lang="fr-FR" sz="2400" smtClean="0"/>
              <a:t>« A group, numerically inferior to the rest of the population of a State, in a non-dominant position, whose members - being nationals of the State - possess ethnic, religious or linguistic characteristics differing from those of the rest of the population and show, if only implicitly, a sense of solidarity, directed towards preserving their culture. »</a:t>
            </a:r>
          </a:p>
          <a:p>
            <a:pPr lvl="1" eaLnBrk="1" hangingPunct="1">
              <a:buFontTx/>
              <a:buNone/>
            </a:pPr>
            <a:r>
              <a:rPr lang="fr-FR" sz="2000" smtClean="0"/>
              <a:t>Study on the Rights of Persons belonging to Ethnic, Religious and Linguistic Minorities, 1977, UN Sub Commission on the Prevention of Discrimination and Protection of Minorities.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fr-FR" sz="3200" smtClean="0"/>
              <a:t>1. Definition of Minority</a:t>
            </a:r>
          </a:p>
        </p:txBody>
      </p:sp>
      <p:sp>
        <p:nvSpPr>
          <p:cNvPr id="14338" name="Rectangle 3"/>
          <p:cNvSpPr>
            <a:spLocks noGrp="1" noChangeArrowheads="1"/>
          </p:cNvSpPr>
          <p:nvPr>
            <p:ph sz="quarter" idx="1"/>
          </p:nvPr>
        </p:nvSpPr>
        <p:spPr/>
        <p:txBody>
          <a:bodyPr/>
          <a:lstStyle/>
          <a:p>
            <a:pPr eaLnBrk="1" hangingPunct="1">
              <a:buFontTx/>
              <a:buNone/>
            </a:pPr>
            <a:r>
              <a:rPr lang="fr-FR" sz="2400" smtClean="0"/>
              <a:t>Contested aspects:</a:t>
            </a:r>
          </a:p>
          <a:p>
            <a:pPr eaLnBrk="1" hangingPunct="1"/>
            <a:r>
              <a:rPr lang="fr-FR" sz="2200" smtClean="0"/>
              <a:t>Citizenship (what about non-citizens?)</a:t>
            </a:r>
          </a:p>
          <a:p>
            <a:pPr eaLnBrk="1" hangingPunct="1"/>
            <a:r>
              <a:rPr lang="fr-FR" sz="2200" smtClean="0"/>
              <a:t>Durable ties with the territory (« new minorities », descendants of recent immigrants)</a:t>
            </a:r>
          </a:p>
          <a:p>
            <a:pPr eaLnBrk="1" hangingPunct="1"/>
            <a:r>
              <a:rPr lang="fr-FR" sz="2200" smtClean="0"/>
              <a:t>Regional minority (UN HRC: Ballantyne et al. V. Canada but ACFC)</a:t>
            </a:r>
          </a:p>
          <a:p>
            <a:pPr eaLnBrk="1" hangingPunct="1"/>
            <a:r>
              <a:rPr lang="fr-FR" sz="2200" smtClean="0"/>
              <a:t>Loyalty to the country of residence?</a:t>
            </a:r>
          </a:p>
          <a:p>
            <a:pPr eaLnBrk="1" hangingPunct="1"/>
            <a:r>
              <a:rPr lang="fr-FR" sz="2200" smtClean="0"/>
              <a:t>Non-dominant position (what about co-dominant groups?)</a:t>
            </a:r>
            <a:endParaRPr lang="fr-FR"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fr-FR" sz="3200" smtClean="0"/>
              <a:t>1. Definition of Minority</a:t>
            </a:r>
          </a:p>
        </p:txBody>
      </p:sp>
      <p:sp>
        <p:nvSpPr>
          <p:cNvPr id="16386" name="Rectangle 3"/>
          <p:cNvSpPr>
            <a:spLocks noGrp="1" noChangeArrowheads="1"/>
          </p:cNvSpPr>
          <p:nvPr>
            <p:ph sz="quarter" idx="1"/>
          </p:nvPr>
        </p:nvSpPr>
        <p:spPr/>
        <p:txBody>
          <a:bodyPr/>
          <a:lstStyle/>
          <a:p>
            <a:pPr eaLnBrk="1" hangingPunct="1">
              <a:buFontTx/>
              <a:buNone/>
            </a:pPr>
            <a:r>
              <a:rPr lang="fr-FR" sz="2800" smtClean="0"/>
              <a:t>3 points established by all international bodies dealing with minority protection:</a:t>
            </a:r>
            <a:endParaRPr lang="fr-FR" sz="2400" smtClean="0"/>
          </a:p>
          <a:p>
            <a:pPr eaLnBrk="1" hangingPunct="1">
              <a:buFontTx/>
              <a:buNone/>
            </a:pPr>
            <a:endParaRPr lang="fr-FR" sz="2400" smtClean="0"/>
          </a:p>
          <a:p>
            <a:pPr lvl="1" eaLnBrk="1" hangingPunct="1">
              <a:buFontTx/>
              <a:buChar char="-"/>
            </a:pPr>
            <a:r>
              <a:rPr lang="fr-FR" sz="2400" smtClean="0"/>
              <a:t>Existence of a minority is a question of fact, not of law </a:t>
            </a:r>
          </a:p>
          <a:p>
            <a:pPr lvl="1" eaLnBrk="1" hangingPunct="1">
              <a:buFontTx/>
              <a:buChar char="-"/>
            </a:pPr>
            <a:r>
              <a:rPr lang="fr-FR" sz="2400" smtClean="0"/>
              <a:t>Label in domestic order is irrelevant: community, group, indigenous people, etc.</a:t>
            </a:r>
          </a:p>
          <a:p>
            <a:pPr lvl="1" eaLnBrk="1" hangingPunct="1">
              <a:buFontTx/>
              <a:buChar char="-"/>
            </a:pPr>
            <a:r>
              <a:rPr lang="fr-FR" sz="2400" smtClean="0"/>
              <a:t>No arbitrary distinctions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normAutofit fontScale="90000"/>
          </a:bodyPr>
          <a:lstStyle/>
          <a:p>
            <a:pPr eaLnBrk="1" hangingPunct="1"/>
            <a:r>
              <a:rPr lang="fr-FR" sz="3600" smtClean="0"/>
              <a:t>2. Evolution Minority Protection in International Law</a:t>
            </a:r>
          </a:p>
        </p:txBody>
      </p:sp>
      <p:sp>
        <p:nvSpPr>
          <p:cNvPr id="18434" name="Rectangle 3"/>
          <p:cNvSpPr>
            <a:spLocks noGrp="1" noChangeArrowheads="1"/>
          </p:cNvSpPr>
          <p:nvPr>
            <p:ph sz="quarter" idx="1"/>
          </p:nvPr>
        </p:nvSpPr>
        <p:spPr>
          <a:xfrm>
            <a:off x="685800" y="1752600"/>
            <a:ext cx="7772400" cy="4343400"/>
          </a:xfrm>
        </p:spPr>
        <p:txBody>
          <a:bodyPr/>
          <a:lstStyle/>
          <a:p>
            <a:pPr eaLnBrk="1" hangingPunct="1">
              <a:buFontTx/>
              <a:buNone/>
            </a:pPr>
            <a:r>
              <a:rPr lang="fr-FR" sz="2400" b="1" smtClean="0"/>
              <a:t>A. 1648: Peace of Westphalia</a:t>
            </a:r>
            <a:endParaRPr lang="fr-FR" sz="2400" smtClean="0"/>
          </a:p>
          <a:p>
            <a:pPr lvl="1" eaLnBrk="1" hangingPunct="1"/>
            <a:r>
              <a:rPr lang="fr-FR" sz="2000" smtClean="0"/>
              <a:t>Focus on religious minorities</a:t>
            </a:r>
          </a:p>
          <a:p>
            <a:pPr lvl="1" eaLnBrk="1" hangingPunct="1"/>
            <a:r>
              <a:rPr lang="fr-FR" sz="2000" smtClean="0"/>
              <a:t>Non-systematic protection/no complaint mechanism</a:t>
            </a:r>
          </a:p>
          <a:p>
            <a:pPr eaLnBrk="1" hangingPunct="1">
              <a:buFontTx/>
              <a:buNone/>
            </a:pPr>
            <a:r>
              <a:rPr lang="fr-FR" sz="2400" b="1" smtClean="0"/>
              <a:t>B. After WWI: League of Nations</a:t>
            </a:r>
            <a:endParaRPr lang="fr-FR" sz="2400" smtClean="0"/>
          </a:p>
          <a:p>
            <a:pPr lvl="1" eaLnBrk="1" hangingPunct="1"/>
            <a:r>
              <a:rPr lang="fr-FR" sz="2000" smtClean="0"/>
              <a:t>Focus on national minorities</a:t>
            </a:r>
          </a:p>
          <a:p>
            <a:pPr lvl="1" eaLnBrk="1" hangingPunct="1"/>
            <a:r>
              <a:rPr lang="fr-FR" sz="2000" smtClean="0"/>
              <a:t>Bilateral treaties / int</a:t>
            </a:r>
            <a:r>
              <a:rPr lang="ja-JP" altLang="fr-FR" sz="2000" smtClean="0"/>
              <a:t>’</a:t>
            </a:r>
            <a:r>
              <a:rPr lang="fr-FR" altLang="ja-JP" sz="2000" smtClean="0"/>
              <a:t>l complaint mechanism</a:t>
            </a:r>
          </a:p>
          <a:p>
            <a:pPr eaLnBrk="1" hangingPunct="1">
              <a:buFontTx/>
              <a:buNone/>
            </a:pPr>
            <a:r>
              <a:rPr lang="fr-FR" sz="2400" b="1" smtClean="0"/>
              <a:t>C. After WWII: United Nations</a:t>
            </a:r>
          </a:p>
          <a:p>
            <a:pPr lvl="1" eaLnBrk="1" hangingPunct="1"/>
            <a:r>
              <a:rPr lang="fr-FR" sz="2000" smtClean="0"/>
              <a:t>Focus on individual human rights</a:t>
            </a:r>
          </a:p>
          <a:p>
            <a:pPr lvl="1" eaLnBrk="1" hangingPunct="1"/>
            <a:r>
              <a:rPr lang="fr-FR" sz="2000" smtClean="0"/>
              <a:t>Art. 27 ICCPR / art. 30 CRC</a:t>
            </a:r>
          </a:p>
          <a:p>
            <a:pPr eaLnBrk="1" hangingPunct="1">
              <a:buFontTx/>
              <a:buNone/>
            </a:pPr>
            <a:r>
              <a:rPr lang="fr-FR" sz="2400" b="1" smtClean="0"/>
              <a:t>D. 1989: End cold war</a:t>
            </a:r>
            <a:r>
              <a:rPr lang="fr-FR" sz="2400" smtClean="0"/>
              <a:t> - international codification of minority rights</a:t>
            </a:r>
            <a:endParaRPr lang="fr-FR" sz="2400" b="1"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516</TotalTime>
  <Words>1537</Words>
  <Application>Microsoft Office PowerPoint</Application>
  <PresentationFormat>On-screen Show (4:3)</PresentationFormat>
  <Paragraphs>218</Paragraphs>
  <Slides>29</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ＭＳ Ｐゴシック</vt:lpstr>
      <vt:lpstr>Times</vt:lpstr>
      <vt:lpstr>Symbol</vt:lpstr>
      <vt:lpstr>Oriel</vt:lpstr>
      <vt:lpstr>INTERNATIONAL PROTECTION OF MINORITIES: Past and Present</vt:lpstr>
      <vt:lpstr>OUTLINE</vt:lpstr>
      <vt:lpstr>General Overview</vt:lpstr>
      <vt:lpstr>1. Definition of Minority</vt:lpstr>
      <vt:lpstr>1. Definition of Minority</vt:lpstr>
      <vt:lpstr>Fr. Capotorti, Special Rapporteur</vt:lpstr>
      <vt:lpstr>1. Definition of Minority</vt:lpstr>
      <vt:lpstr>1. Definition of Minority</vt:lpstr>
      <vt:lpstr>2. Evolution Minority Protection in International Law</vt:lpstr>
      <vt:lpstr>2. Evolution Minority Protection  A. Religious Minorities</vt:lpstr>
      <vt:lpstr>2. Evolution Minority: A. Religious Minorities</vt:lpstr>
      <vt:lpstr>2. Evolution Minority Protection:  B. National Minorities</vt:lpstr>
      <vt:lpstr>2. Evolution Minority Protection:  B. National Minorities</vt:lpstr>
      <vt:lpstr>2. Evolution Minority Protection:  B. National Minorities</vt:lpstr>
      <vt:lpstr>2. Evolution Minority Protection:  B. National Minorities</vt:lpstr>
      <vt:lpstr>2. Evolution Minority Protection:  B. National Minorities</vt:lpstr>
      <vt:lpstr>2. Evolution Minority Protection: The League of Nations System (1918)</vt:lpstr>
      <vt:lpstr>2. Evolution Minority Protection: The League of Nations System (1918)</vt:lpstr>
      <vt:lpstr>2. Evolution Minority Protection: The League of Nations System (1918)</vt:lpstr>
      <vt:lpstr>2. Evolution Minority Protection: The League of Nations System (1918)</vt:lpstr>
      <vt:lpstr>2. Evolution Minority Protection:  C. After WWII</vt:lpstr>
      <vt:lpstr>2. Evolution Minority Protection:  C. After WWII</vt:lpstr>
      <vt:lpstr>2. Evolution Minority Protection:  D. Post-1989</vt:lpstr>
      <vt:lpstr>2. Evolution Minority Protection:  D. Post-1989</vt:lpstr>
      <vt:lpstr>3. Security v. Rights approach</vt:lpstr>
      <vt:lpstr>4. Content of Minority Rights</vt:lpstr>
      <vt:lpstr>Permanent Court of International Justice, Advisory Opinion on Minority Schools in Albania, 1935</vt:lpstr>
      <vt:lpstr>Permanent Court of International Justice, Advisory Opinion on Minority Schools in Albania, 1935</vt:lpstr>
      <vt:lpstr>4. Content of Minority Rights: individual, collective or group rights?</vt:lpstr>
    </vt:vector>
  </TitlesOfParts>
  <Company>Julie ringelheim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dfqdsfq</dc:title>
  <dc:creator>Julie ringelheim</dc:creator>
  <cp:lastModifiedBy>daniel stoekl</cp:lastModifiedBy>
  <cp:revision>84</cp:revision>
  <dcterms:created xsi:type="dcterms:W3CDTF">2011-01-04T15:03:48Z</dcterms:created>
  <dcterms:modified xsi:type="dcterms:W3CDTF">2014-06-17T11:35:00Z</dcterms:modified>
</cp:coreProperties>
</file>