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5" r:id="rId3"/>
    <p:sldId id="292" r:id="rId4"/>
    <p:sldId id="286" r:id="rId5"/>
    <p:sldId id="293" r:id="rId6"/>
    <p:sldId id="295" r:id="rId7"/>
    <p:sldId id="296" r:id="rId8"/>
    <p:sldId id="297" r:id="rId9"/>
    <p:sldId id="298" r:id="rId10"/>
    <p:sldId id="294" r:id="rId11"/>
    <p:sldId id="299" r:id="rId12"/>
  </p:sldIdLst>
  <p:sldSz cx="9144000" cy="6858000" type="screen4x3"/>
  <p:notesSz cx="6858000" cy="9737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  <a:srgbClr val="ED15E8"/>
    <a:srgbClr val="F8A6F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40" autoAdjust="0"/>
  </p:normalViewPr>
  <p:slideViewPr>
    <p:cSldViewPr>
      <p:cViewPr>
        <p:scale>
          <a:sx n="66" d="100"/>
          <a:sy n="66" d="100"/>
        </p:scale>
        <p:origin x="-1716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040" y="-114"/>
      </p:cViewPr>
      <p:guideLst>
        <p:guide orient="horz" pos="3067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48775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48775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B86F15D-729A-4F9F-B774-60A73CA24FD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5363" y="730250"/>
            <a:ext cx="4867275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25975"/>
            <a:ext cx="54864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48775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48775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3144098-E6B4-4F65-A1CB-3377CA7A611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1A4392-C46E-403D-8BD9-759820DA99CB}" type="slidenum">
              <a:rPr lang="fr-FR"/>
              <a:pPr/>
              <a:t>1</a:t>
            </a:fld>
            <a:endParaRPr lang="fr-FR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8 janvier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58072-A4BF-4ADD-948B-91A9D395D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8 janvier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5E87A-2C51-4808-B0D2-796E35147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8 janvier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F12F8-7EC7-413B-93B5-5BD68AA64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8 janvier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889F5-F9CF-47EF-8F21-F0F2DA04F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8 janvier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57F16-81E9-47B8-A7B7-72B482CA7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8 janvier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6AA89-1795-43F8-A2BB-00C286750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8 janvier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DABB1-2A07-4F0C-861C-F99522659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8 janvier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DDAFB-67B2-4809-A9EA-C69EC9543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8 janvier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C2008-A7B1-45E2-A7A0-EF6B9188F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8 janvier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7F0DC-3F9C-43F0-BA87-C9870D2A7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8 janvier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E1C95-AADC-4DA0-9E27-B527BD260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8 janvier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AD90C-4AA4-437C-B98E-D70A42FCD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9750" y="6021388"/>
            <a:ext cx="28082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 smtClean="0">
                <a:latin typeface="+mn-lt"/>
              </a:defRPr>
            </a:lvl1pPr>
          </a:lstStyle>
          <a:p>
            <a:pPr>
              <a:defRPr/>
            </a:pPr>
            <a:r>
              <a:rPr lang="fr-FR"/>
              <a:t>8 janvier 2013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5C2C980-6AA4-474A-9F90-FE9870839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7524750" y="260350"/>
          <a:ext cx="1317625" cy="606425"/>
        </p:xfrm>
        <a:graphic>
          <a:graphicData uri="http://schemas.openxmlformats.org/presentationml/2006/ole">
            <p:oleObj spid="_x0000_s1031" name="Photo Editor Photo" r:id="rId15" imgW="2066667" imgH="952633" progId="MSPhotoEd.3">
              <p:embed/>
            </p:oleObj>
          </a:graphicData>
        </a:graphic>
      </p:graphicFrame>
      <p:pic>
        <p:nvPicPr>
          <p:cNvPr id="1032" name="Picture 8" descr="bandeau_ppt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535238"/>
            <a:ext cx="8497888" cy="1109662"/>
          </a:xfrm>
        </p:spPr>
        <p:txBody>
          <a:bodyPr/>
          <a:lstStyle/>
          <a:p>
            <a:pPr eaLnBrk="1" hangingPunct="1"/>
            <a:r>
              <a:rPr lang="he-IL" sz="8000" smtClean="0">
                <a:solidFill>
                  <a:srgbClr val="000099"/>
                </a:solidFill>
              </a:rPr>
              <a:t>הכשבה</a:t>
            </a:r>
            <a:r>
              <a:rPr lang="fr-FR" sz="4400" smtClean="0"/>
              <a:t/>
            </a:r>
            <a:br>
              <a:rPr lang="fr-FR" sz="4400" smtClean="0"/>
            </a:br>
            <a:r>
              <a:rPr lang="fr-FR" sz="4000" smtClean="0">
                <a:solidFill>
                  <a:srgbClr val="000099"/>
                </a:solidFill>
              </a:rPr>
              <a:t>P</a:t>
            </a:r>
            <a:r>
              <a:rPr lang="fr-FR" sz="4000" smtClean="0">
                <a:solidFill>
                  <a:schemeClr val="accent2"/>
                </a:solidFill>
              </a:rPr>
              <a:t>rojet « HAKCHAVA »</a:t>
            </a:r>
            <a:r>
              <a:rPr lang="fr-FR" sz="3200" smtClean="0">
                <a:solidFill>
                  <a:schemeClr val="accent2"/>
                </a:solidFill>
              </a:rPr>
              <a:t> </a:t>
            </a:r>
            <a:br>
              <a:rPr lang="fr-FR" sz="3200" smtClean="0">
                <a:solidFill>
                  <a:schemeClr val="accent2"/>
                </a:solidFill>
              </a:rPr>
            </a:br>
            <a:r>
              <a:rPr lang="fr-FR" sz="3200" smtClean="0">
                <a:solidFill>
                  <a:schemeClr val="accent2"/>
                </a:solidFill>
              </a:rPr>
              <a:t/>
            </a:r>
            <a:br>
              <a:rPr lang="fr-FR" sz="3200" smtClean="0">
                <a:solidFill>
                  <a:schemeClr val="accent2"/>
                </a:solidFill>
              </a:rPr>
            </a:br>
            <a:r>
              <a:rPr lang="fr-FR" sz="4000" b="0" i="1" smtClean="0"/>
              <a:t>A l’écoute d’Adath Shalom</a:t>
            </a:r>
            <a:r>
              <a:rPr lang="fr-FR" sz="4400" smtClean="0"/>
              <a:t> </a:t>
            </a:r>
            <a:r>
              <a:rPr lang="fr-FR" sz="3200" smtClean="0"/>
              <a:t/>
            </a:r>
            <a:br>
              <a:rPr lang="fr-FR" sz="3200" smtClean="0"/>
            </a:b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2951162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fr-FR" smtClean="0">
                <a:sym typeface="Wingdings 2" pitchFamily="18" charset="2"/>
              </a:rPr>
              <a:t> Le nombrilisme</a:t>
            </a:r>
          </a:p>
          <a:p>
            <a:pPr marL="0" indent="0" eaLnBrk="1" hangingPunct="1">
              <a:lnSpc>
                <a:spcPct val="90000"/>
              </a:lnSpc>
            </a:pPr>
            <a:endParaRPr lang="fr-FR" smtClean="0">
              <a:sym typeface="Wingdings 2" pitchFamily="18" charset="2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fr-FR" smtClean="0">
                <a:sym typeface="Wingdings 2" pitchFamily="18" charset="2"/>
              </a:rPr>
              <a:t> Le sociologisme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fr-FR" smtClean="0">
              <a:sym typeface="Wingdings 2" pitchFamily="18" charset="2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fr-FR" smtClean="0">
                <a:sym typeface="Wingdings 2" pitchFamily="18" charset="2"/>
              </a:rPr>
              <a:t> Le pointillisme</a:t>
            </a:r>
          </a:p>
          <a:p>
            <a:pPr marL="0" indent="0" eaLnBrk="1" hangingPunct="1">
              <a:lnSpc>
                <a:spcPct val="90000"/>
              </a:lnSpc>
            </a:pPr>
            <a:endParaRPr lang="fr-FR" smtClean="0">
              <a:sym typeface="Wingdings 2" pitchFamily="18" charset="2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fr-FR" smtClean="0"/>
              <a:t> Le fonctionnalisme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fr-FR" smtClean="0">
                <a:solidFill>
                  <a:srgbClr val="000099"/>
                </a:solidFill>
              </a:rPr>
              <a:t>Les écueils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675687" cy="4895850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fr-FR" sz="2000" smtClean="0">
                <a:sym typeface="Wingdings 2" pitchFamily="18" charset="2"/>
              </a:rPr>
              <a:t> </a:t>
            </a:r>
            <a:r>
              <a:rPr lang="fr-FR" smtClean="0">
                <a:sym typeface="Wingdings 2" pitchFamily="18" charset="2"/>
              </a:rPr>
              <a:t>Le courage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fr-FR" smtClean="0">
              <a:sym typeface="Wingdings 2" pitchFamily="18" charset="2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fr-FR" smtClean="0">
                <a:sym typeface="Wingdings 2" pitchFamily="18" charset="2"/>
              </a:rPr>
              <a:t> La concorde</a:t>
            </a:r>
          </a:p>
          <a:p>
            <a:pPr marL="0" indent="0" eaLnBrk="1" hangingPunct="1">
              <a:lnSpc>
                <a:spcPct val="80000"/>
              </a:lnSpc>
            </a:pPr>
            <a:endParaRPr lang="fr-FR" smtClean="0">
              <a:sym typeface="Wingdings 2" pitchFamily="18" charset="2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fr-FR" smtClean="0">
                <a:sym typeface="Wingdings 2" pitchFamily="18" charset="2"/>
              </a:rPr>
              <a:t> La communication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fr-FR" smtClean="0">
              <a:sym typeface="Wingdings 2" pitchFamily="18" charset="2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fr-FR" smtClean="0">
                <a:sym typeface="Wingdings 2" pitchFamily="18" charset="2"/>
              </a:rPr>
              <a:t> L’utilisation pour la réflexion</a:t>
            </a:r>
          </a:p>
          <a:p>
            <a:pPr marL="0" indent="0" eaLnBrk="1" hangingPunct="1">
              <a:lnSpc>
                <a:spcPct val="80000"/>
              </a:lnSpc>
            </a:pPr>
            <a:endParaRPr lang="fr-FR" smtClean="0">
              <a:sym typeface="Wingdings 2" pitchFamily="18" charset="2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fr-FR" smtClean="0">
                <a:sym typeface="Wingdings 2" pitchFamily="18" charset="2"/>
              </a:rPr>
              <a:t>L’utilisation pour l’action</a:t>
            </a:r>
            <a:endParaRPr lang="fr-FR" smtClean="0"/>
          </a:p>
          <a:p>
            <a:pPr marL="0" indent="0" eaLnBrk="1" hangingPunct="1">
              <a:lnSpc>
                <a:spcPct val="80000"/>
              </a:lnSpc>
            </a:pPr>
            <a:endParaRPr lang="fr-FR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fr-FR" smtClean="0">
                <a:solidFill>
                  <a:srgbClr val="000099"/>
                </a:solidFill>
              </a:rPr>
              <a:t>Les clés du succès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r-FR" smtClean="0">
                <a:solidFill>
                  <a:schemeClr val="accent2"/>
                </a:solidFill>
              </a:rPr>
              <a:t>Contexte (1) : la direction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893175" cy="38163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fr-FR" smtClean="0">
                <a:sym typeface="Wingdings" pitchFamily="2" charset="2"/>
              </a:rPr>
              <a:t> </a:t>
            </a:r>
            <a:r>
              <a:rPr lang="fr-FR" smtClean="0"/>
              <a:t>Une préoccupation transversale du CA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fr-FR" sz="1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fr-FR" b="1" i="1" smtClean="0">
                <a:solidFill>
                  <a:schemeClr val="bg2"/>
                </a:solidFill>
              </a:rPr>
              <a:t>  « Que veut notre communauté ? »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fr-FR" sz="1200" b="1" i="1" smtClean="0">
              <a:solidFill>
                <a:schemeClr val="bg2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fr-FR" b="1" i="1" smtClean="0">
                <a:solidFill>
                  <a:schemeClr val="bg2"/>
                </a:solidFill>
                <a:sym typeface="Wingdings" pitchFamily="2" charset="2"/>
              </a:rPr>
              <a:t>  « Aller à la rencontre de notre   communauté »</a:t>
            </a:r>
            <a:endParaRPr lang="fr-FR" b="1" i="1" smtClean="0">
              <a:solidFill>
                <a:schemeClr val="bg2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fr-FR" b="1" i="1" smtClean="0">
              <a:solidFill>
                <a:schemeClr val="bg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fr-FR" sz="10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fr-FR" sz="1000" b="1" i="1" smtClean="0">
              <a:solidFill>
                <a:schemeClr val="bg2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1000" smtClean="0"/>
              <a:t> 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4067175" y="4868863"/>
            <a:ext cx="792163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23850" y="5300663"/>
            <a:ext cx="82184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fr-FR" sz="1000">
              <a:latin typeface="Verdana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fr-FR" sz="3200" b="1">
                <a:latin typeface="Verdana" pitchFamily="34" charset="0"/>
                <a:sym typeface="Wingdings" pitchFamily="2" charset="2"/>
              </a:rPr>
              <a:t>Une interrogation sourde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r-FR" smtClean="0">
                <a:solidFill>
                  <a:schemeClr val="accent2"/>
                </a:solidFill>
              </a:rPr>
              <a:t>Contexte (2) : la situation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377348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Char char="è"/>
            </a:pPr>
            <a:r>
              <a:rPr lang="fr-FR" sz="3600" smtClean="0">
                <a:sym typeface="Wingdings" pitchFamily="2" charset="2"/>
              </a:rPr>
              <a:t>Crise et crises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fr-FR" sz="3600" smtClean="0">
                <a:sym typeface="Wingdings" pitchFamily="2" charset="2"/>
              </a:rPr>
              <a:t>- Les crises existentielles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fr-FR" sz="3600" smtClean="0">
                <a:sym typeface="Wingdings" pitchFamily="2" charset="2"/>
              </a:rPr>
              <a:t>- Les crises de transition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fr-FR" b="1" i="1" smtClean="0">
                <a:solidFill>
                  <a:schemeClr val="bg2"/>
                </a:solidFill>
              </a:rPr>
              <a:t>« La crise, quand un monde disparaît et qu’un monde nouveau hésite à naître » (Gramsci)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995738" y="5229225"/>
            <a:ext cx="792162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23850" y="5661025"/>
            <a:ext cx="82184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fr-FR" sz="1000">
              <a:latin typeface="Verdana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fr-FR" sz="3200" b="1">
                <a:latin typeface="Verdana" pitchFamily="34" charset="0"/>
                <a:sym typeface="Wingdings" pitchFamily="2" charset="2"/>
              </a:rPr>
              <a:t>Un tournant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5288" y="2492375"/>
            <a:ext cx="8229600" cy="2808288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fr-FR" smtClean="0">
                <a:sym typeface="Wingdings 2" pitchFamily="18" charset="2"/>
              </a:rPr>
              <a:t> Confronter les réflexions d’en haut et les remontées d’en bas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fr-FR" smtClean="0">
              <a:sym typeface="Wingdings 2" pitchFamily="18" charset="2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fr-FR" smtClean="0">
                <a:sym typeface="Wingdings 2" pitchFamily="18" charset="2"/>
              </a:rPr>
              <a:t> Confronter l’offre et la demande</a:t>
            </a:r>
            <a:endParaRPr lang="fr-FR" smtClean="0"/>
          </a:p>
          <a:p>
            <a:pPr marL="828675" lvl="1" eaLnBrk="1" hangingPunct="1">
              <a:lnSpc>
                <a:spcPct val="90000"/>
              </a:lnSpc>
              <a:buFontTx/>
              <a:buNone/>
            </a:pPr>
            <a:endParaRPr lang="fr-FR" sz="3200" smtClean="0"/>
          </a:p>
        </p:txBody>
      </p:sp>
      <p:sp>
        <p:nvSpPr>
          <p:cNvPr id="5123" name="Rectangle 1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fr-FR" smtClean="0">
                <a:solidFill>
                  <a:srgbClr val="000099"/>
                </a:solidFill>
              </a:rPr>
              <a:t>Les modes de réponses</a:t>
            </a:r>
          </a:p>
        </p:txBody>
      </p:sp>
      <p:sp>
        <p:nvSpPr>
          <p:cNvPr id="5124" name="Text Box 11"/>
          <p:cNvSpPr txBox="1">
            <a:spLocks noChangeArrowheads="1"/>
          </p:cNvSpPr>
          <p:nvPr/>
        </p:nvSpPr>
        <p:spPr bwMode="auto">
          <a:xfrm>
            <a:off x="468313" y="1412875"/>
            <a:ext cx="7848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3200">
                <a:sym typeface="Wingdings" pitchFamily="2" charset="2"/>
              </a:rPr>
              <a:t> </a:t>
            </a:r>
            <a:r>
              <a:rPr lang="fr-FR" sz="3600" i="1"/>
              <a:t>Elles sont multiples, multiformes</a:t>
            </a:r>
          </a:p>
        </p:txBody>
      </p:sp>
      <p:sp>
        <p:nvSpPr>
          <p:cNvPr id="5125" name="AutoShape 12"/>
          <p:cNvSpPr>
            <a:spLocks noChangeArrowheads="1"/>
          </p:cNvSpPr>
          <p:nvPr/>
        </p:nvSpPr>
        <p:spPr bwMode="auto">
          <a:xfrm>
            <a:off x="3995738" y="4797425"/>
            <a:ext cx="792162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6" name="Rectangle 13"/>
          <p:cNvSpPr>
            <a:spLocks noChangeArrowheads="1"/>
          </p:cNvSpPr>
          <p:nvPr/>
        </p:nvSpPr>
        <p:spPr bwMode="auto">
          <a:xfrm>
            <a:off x="323850" y="5229225"/>
            <a:ext cx="82184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fr-FR" sz="1000">
              <a:latin typeface="Verdana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fr-FR" sz="3200" b="1">
                <a:latin typeface="Verdana" pitchFamily="34" charset="0"/>
                <a:sym typeface="Wingdings" pitchFamily="2" charset="2"/>
              </a:rPr>
              <a:t>Le projet HAKCHAVA s’inscrit dans ce cadre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3673475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fr-FR" sz="2800" smtClean="0">
              <a:solidFill>
                <a:srgbClr val="000099"/>
              </a:solidFill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solidFill>
                  <a:srgbClr val="000099"/>
                </a:solidFill>
                <a:sym typeface="Wingdings" pitchFamily="2" charset="2"/>
              </a:rPr>
              <a:t></a:t>
            </a:r>
            <a:r>
              <a:rPr lang="fr-FR" sz="2800" smtClean="0">
                <a:sym typeface="Wingdings" pitchFamily="2" charset="2"/>
              </a:rPr>
              <a:t> </a:t>
            </a:r>
            <a:r>
              <a:rPr lang="fr-FR" smtClean="0"/>
              <a:t>Ecouter et entendre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fr-FR" smtClean="0">
              <a:solidFill>
                <a:srgbClr val="000099"/>
              </a:solidFill>
              <a:sym typeface="Wingdings 2" pitchFamily="18" charset="2"/>
            </a:endParaRP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mtClean="0">
                <a:solidFill>
                  <a:srgbClr val="000099"/>
                </a:solidFill>
                <a:sym typeface="Wingdings 2" pitchFamily="18" charset="2"/>
              </a:rPr>
              <a:t></a:t>
            </a:r>
            <a:r>
              <a:rPr lang="fr-FR" smtClean="0">
                <a:sym typeface="Wingdings 2" pitchFamily="18" charset="2"/>
              </a:rPr>
              <a:t> Comprendre pour réfléchir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Char char="v"/>
            </a:pPr>
            <a:endParaRPr lang="fr-FR" smtClean="0"/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mtClean="0">
                <a:solidFill>
                  <a:srgbClr val="000099"/>
                </a:solidFill>
                <a:sym typeface="Wingdings 2" pitchFamily="18" charset="2"/>
              </a:rPr>
              <a:t></a:t>
            </a:r>
            <a:r>
              <a:rPr lang="fr-FR" smtClean="0"/>
              <a:t> Comprendre pour agir</a:t>
            </a:r>
          </a:p>
          <a:p>
            <a:pPr marL="828675" lvl="1" eaLnBrk="1" hangingPunct="1">
              <a:lnSpc>
                <a:spcPct val="90000"/>
              </a:lnSpc>
              <a:buFontTx/>
              <a:buNone/>
            </a:pPr>
            <a:endParaRPr lang="fr-FR" sz="32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fr-FR" smtClean="0">
                <a:solidFill>
                  <a:srgbClr val="000099"/>
                </a:solidFill>
              </a:rPr>
              <a:t>Les objectifs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323850" y="5300663"/>
            <a:ext cx="82184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fr-FR" sz="1000">
              <a:latin typeface="Verdana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fr-FR" sz="3200" b="1">
                <a:latin typeface="Verdana" pitchFamily="34" charset="0"/>
                <a:sym typeface="Wingdings" pitchFamily="2" charset="2"/>
              </a:rPr>
              <a:t>HAKCHAVA : une consultation d’Adath Shalom au sens large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468313" y="1412875"/>
            <a:ext cx="7848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3200">
                <a:sym typeface="Wingdings" pitchFamily="2" charset="2"/>
              </a:rPr>
              <a:t> </a:t>
            </a:r>
            <a:r>
              <a:rPr lang="fr-FR" sz="3600" i="1"/>
              <a:t>Créer un dispositif pour :</a:t>
            </a:r>
          </a:p>
        </p:txBody>
      </p:sp>
      <p:sp>
        <p:nvSpPr>
          <p:cNvPr id="6150" name="AutoShape 8"/>
          <p:cNvSpPr>
            <a:spLocks noChangeArrowheads="1"/>
          </p:cNvSpPr>
          <p:nvPr/>
        </p:nvSpPr>
        <p:spPr bwMode="auto">
          <a:xfrm>
            <a:off x="3995738" y="5084763"/>
            <a:ext cx="792162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9"/>
          <p:cNvSpPr>
            <a:spLocks noChangeArrowheads="1"/>
          </p:cNvSpPr>
          <p:nvPr/>
        </p:nvSpPr>
        <p:spPr bwMode="auto">
          <a:xfrm>
            <a:off x="539750" y="2133600"/>
            <a:ext cx="7416800" cy="3240088"/>
          </a:xfrm>
          <a:prstGeom prst="ellipse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171" name="Oval 8"/>
          <p:cNvSpPr>
            <a:spLocks noChangeArrowheads="1"/>
          </p:cNvSpPr>
          <p:nvPr/>
        </p:nvSpPr>
        <p:spPr bwMode="auto">
          <a:xfrm>
            <a:off x="1042988" y="2276475"/>
            <a:ext cx="6264275" cy="3024188"/>
          </a:xfrm>
          <a:prstGeom prst="ellipse">
            <a:avLst/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fr-FR" smtClean="0">
                <a:solidFill>
                  <a:srgbClr val="000099"/>
                </a:solidFill>
              </a:rPr>
              <a:t>Les méthodes (1)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323850" y="5300663"/>
            <a:ext cx="82184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fr-FR" sz="1000">
              <a:latin typeface="Verdana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fr-FR" sz="3200" b="1">
                <a:latin typeface="Verdana" pitchFamily="34" charset="0"/>
                <a:sym typeface="Wingdings" pitchFamily="2" charset="2"/>
              </a:rPr>
              <a:t>HAKCHAVA : une opportunité rare dans la vie d’une communauté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468313" y="1196975"/>
            <a:ext cx="7848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3200">
                <a:sym typeface="Wingdings" pitchFamily="2" charset="2"/>
              </a:rPr>
              <a:t> </a:t>
            </a:r>
            <a:r>
              <a:rPr lang="fr-FR" sz="3600" i="1">
                <a:sym typeface="Wingdings" pitchFamily="2" charset="2"/>
              </a:rPr>
              <a:t>une consultation d’Adath Shalom au sens large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1476375" y="2781300"/>
            <a:ext cx="3240088" cy="2016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2051050" y="3573463"/>
            <a:ext cx="172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/>
              <a:t>Membres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fr-FR" smtClean="0">
                <a:solidFill>
                  <a:srgbClr val="000099"/>
                </a:solidFill>
              </a:rPr>
              <a:t>Les méthodes (2)</a:t>
            </a: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323850" y="5300663"/>
            <a:ext cx="82184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fr-FR" sz="1000">
              <a:latin typeface="Verdana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fr-FR" sz="3200" b="1">
                <a:latin typeface="Verdana" pitchFamily="34" charset="0"/>
                <a:sym typeface="Wingdings" pitchFamily="2" charset="2"/>
              </a:rPr>
              <a:t>HAKCHAVA : une façon d’écouter tout un chacun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468313" y="1268413"/>
            <a:ext cx="7848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3200">
                <a:sym typeface="Wingdings" pitchFamily="2" charset="2"/>
              </a:rPr>
              <a:t> </a:t>
            </a:r>
            <a:r>
              <a:rPr lang="fr-FR" sz="3600" b="1" i="1">
                <a:sym typeface="Wingdings" pitchFamily="2" charset="2"/>
              </a:rPr>
              <a:t>une consultation approfondie qui parle pour Adath Shalom</a:t>
            </a:r>
          </a:p>
        </p:txBody>
      </p:sp>
      <p:sp>
        <p:nvSpPr>
          <p:cNvPr id="819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5288" y="2492375"/>
            <a:ext cx="8229600" cy="2808288"/>
          </a:xfrm>
          <a:noFill/>
        </p:spPr>
        <p:txBody>
          <a:bodyPr/>
          <a:lstStyle/>
          <a:p>
            <a:pPr marL="0" indent="0" eaLnBrk="1" hangingPunct="1"/>
            <a:r>
              <a:rPr lang="fr-FR" smtClean="0">
                <a:sym typeface="Wingdings 2" pitchFamily="18" charset="2"/>
              </a:rPr>
              <a:t> Par questionnaire = tous</a:t>
            </a:r>
          </a:p>
          <a:p>
            <a:pPr marL="0" indent="0" eaLnBrk="1" hangingPunct="1"/>
            <a:endParaRPr lang="fr-FR" smtClean="0">
              <a:sym typeface="Wingdings 2" pitchFamily="18" charset="2"/>
            </a:endParaRPr>
          </a:p>
          <a:p>
            <a:pPr marL="0" indent="0" eaLnBrk="1" hangingPunct="1"/>
            <a:r>
              <a:rPr lang="fr-FR" smtClean="0">
                <a:sym typeface="Wingdings 2" pitchFamily="18" charset="2"/>
              </a:rPr>
              <a:t> Les défauts de ses qualités = valeur moyenne</a:t>
            </a:r>
            <a:endParaRPr lang="fr-FR" smtClean="0"/>
          </a:p>
          <a:p>
            <a:pPr marL="828675" lvl="1" eaLnBrk="1" hangingPunct="1">
              <a:buFontTx/>
              <a:buNone/>
            </a:pPr>
            <a:endParaRPr lang="fr-FR" sz="3600" smtClean="0"/>
          </a:p>
        </p:txBody>
      </p:sp>
      <p:sp>
        <p:nvSpPr>
          <p:cNvPr id="8198" name="AutoShape 10"/>
          <p:cNvSpPr>
            <a:spLocks noChangeArrowheads="1"/>
          </p:cNvSpPr>
          <p:nvPr/>
        </p:nvSpPr>
        <p:spPr bwMode="auto">
          <a:xfrm>
            <a:off x="3995738" y="5013325"/>
            <a:ext cx="792162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fr-FR" smtClean="0">
                <a:solidFill>
                  <a:srgbClr val="000099"/>
                </a:solidFill>
              </a:rPr>
              <a:t>Les contenus (1)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23850" y="5300663"/>
            <a:ext cx="82184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fr-FR" sz="1000">
              <a:latin typeface="Verdana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fr-FR" sz="3200" b="1">
                <a:latin typeface="Verdana" pitchFamily="34" charset="0"/>
                <a:sym typeface="Wingdings" pitchFamily="2" charset="2"/>
              </a:rPr>
              <a:t>HAKCHAVA : Confronter les degrés de visions pour aller plus loin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68313" y="1412875"/>
            <a:ext cx="81359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3200">
                <a:sym typeface="Wingdings" pitchFamily="2" charset="2"/>
              </a:rPr>
              <a:t> Questionner : l’âme juive </a:t>
            </a:r>
            <a:endParaRPr lang="fr-FR" sz="3200" i="1">
              <a:sym typeface="Wingdings" pitchFamily="2" charset="2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2205038"/>
            <a:ext cx="8229600" cy="2808287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fr-FR" smtClean="0">
                <a:sym typeface="Wingdings 2" pitchFamily="18" charset="2"/>
              </a:rPr>
              <a:t>Trois niveaux de l’interrogation : </a:t>
            </a:r>
          </a:p>
          <a:p>
            <a:pPr marL="0" indent="0" eaLnBrk="1" hangingPunct="1"/>
            <a:r>
              <a:rPr lang="fr-FR" smtClean="0">
                <a:sym typeface="Wingdings 2" pitchFamily="18" charset="2"/>
              </a:rPr>
              <a:t> Le judaïsme</a:t>
            </a:r>
          </a:p>
          <a:p>
            <a:pPr marL="0" indent="0" eaLnBrk="1" hangingPunct="1"/>
            <a:r>
              <a:rPr lang="fr-FR" smtClean="0">
                <a:sym typeface="Wingdings 2" pitchFamily="18" charset="2"/>
              </a:rPr>
              <a:t> Adath Shalom</a:t>
            </a:r>
          </a:p>
          <a:p>
            <a:pPr marL="0" indent="0" eaLnBrk="1" hangingPunct="1"/>
            <a:r>
              <a:rPr lang="fr-FR" smtClean="0">
                <a:sym typeface="Wingdings 2" pitchFamily="18" charset="2"/>
              </a:rPr>
              <a:t> Soi même</a:t>
            </a:r>
          </a:p>
          <a:p>
            <a:pPr marL="828675" lvl="1" eaLnBrk="1" hangingPunct="1">
              <a:buFontTx/>
              <a:buNone/>
            </a:pPr>
            <a:endParaRPr lang="fr-FR" sz="3600" smtClean="0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3995738" y="4941888"/>
            <a:ext cx="792162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fr-FR" smtClean="0">
                <a:solidFill>
                  <a:srgbClr val="000099"/>
                </a:solidFill>
              </a:rPr>
              <a:t>Les contenus (2)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23850" y="5300663"/>
            <a:ext cx="82184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fr-FR" sz="1000">
              <a:latin typeface="Verdana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fr-FR" sz="3200" b="1">
                <a:latin typeface="Verdana" pitchFamily="34" charset="0"/>
                <a:sym typeface="Wingdings" pitchFamily="2" charset="2"/>
              </a:rPr>
              <a:t>HAKCHAVA : Confronter les degrés de visions pour aller plus loin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68313" y="1412875"/>
            <a:ext cx="81359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3200">
                <a:sym typeface="Wingdings" pitchFamily="2" charset="2"/>
              </a:rPr>
              <a:t> </a:t>
            </a:r>
            <a:r>
              <a:rPr lang="fr-FR" sz="3200" i="1">
                <a:sym typeface="Wingdings" pitchFamily="2" charset="2"/>
              </a:rPr>
              <a:t>Analyser : l’âme juive 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2205038"/>
            <a:ext cx="8569325" cy="2808287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fr-FR" smtClean="0">
                <a:sym typeface="Wingdings 2" pitchFamily="18" charset="2"/>
              </a:rPr>
              <a:t>Plusieurs niveaux de « commentaires » : </a:t>
            </a:r>
          </a:p>
          <a:p>
            <a:pPr marL="0" indent="0" eaLnBrk="1" hangingPunct="1"/>
            <a:r>
              <a:rPr lang="fr-FR" smtClean="0">
                <a:sym typeface="Wingdings 2" pitchFamily="18" charset="2"/>
              </a:rPr>
              <a:t> Les différents cercles : de membre à …</a:t>
            </a:r>
          </a:p>
          <a:p>
            <a:pPr marL="0" indent="0" eaLnBrk="1" hangingPunct="1"/>
            <a:r>
              <a:rPr lang="fr-FR" smtClean="0">
                <a:sym typeface="Wingdings 2" pitchFamily="18" charset="2"/>
              </a:rPr>
              <a:t> Les participants</a:t>
            </a:r>
          </a:p>
          <a:p>
            <a:pPr marL="0" indent="0" eaLnBrk="1" hangingPunct="1"/>
            <a:r>
              <a:rPr lang="fr-FR" smtClean="0">
                <a:sym typeface="Wingdings 2" pitchFamily="18" charset="2"/>
              </a:rPr>
              <a:t> Les impliqués</a:t>
            </a:r>
          </a:p>
          <a:p>
            <a:pPr marL="828675" lvl="1" eaLnBrk="1" hangingPunct="1">
              <a:buFontTx/>
              <a:buNone/>
            </a:pPr>
            <a:endParaRPr lang="fr-FR" sz="3600" smtClean="0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3995738" y="4868863"/>
            <a:ext cx="792162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3564</TotalTime>
  <Words>261</Words>
  <Application>Microsoft Office PowerPoint</Application>
  <PresentationFormat>On-screen Show (4:3)</PresentationFormat>
  <Paragraphs>84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Verdana</vt:lpstr>
      <vt:lpstr>Wingdings</vt:lpstr>
      <vt:lpstr>Wingdings 2</vt:lpstr>
      <vt:lpstr>Modèle par défaut</vt:lpstr>
      <vt:lpstr>Photo Microsoft Photo Editor 3.0</vt:lpstr>
      <vt:lpstr>הכשבה Projet « HAKCHAVA »   A l’écoute d’Adath Shalom  </vt:lpstr>
      <vt:lpstr>Contexte (1) : la direction</vt:lpstr>
      <vt:lpstr>Contexte (2) : la situation</vt:lpstr>
      <vt:lpstr>Les modes de réponses</vt:lpstr>
      <vt:lpstr>Les objectifs</vt:lpstr>
      <vt:lpstr>Les méthodes (1)</vt:lpstr>
      <vt:lpstr>Les méthodes (2)</vt:lpstr>
      <vt:lpstr>Les contenus (1)</vt:lpstr>
      <vt:lpstr>Les contenus (2)</vt:lpstr>
      <vt:lpstr>Les écueils</vt:lpstr>
      <vt:lpstr>Les clés du succès</vt:lpstr>
    </vt:vector>
  </TitlesOfParts>
  <Company>RENAULT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Adath Shalom</dc:title>
  <dc:creator>a176569</dc:creator>
  <cp:lastModifiedBy>daniel stoekl</cp:lastModifiedBy>
  <cp:revision>119</cp:revision>
  <dcterms:created xsi:type="dcterms:W3CDTF">2009-02-01T21:24:01Z</dcterms:created>
  <dcterms:modified xsi:type="dcterms:W3CDTF">2013-06-13T09:44:37Z</dcterms:modified>
</cp:coreProperties>
</file>