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88" r:id="rId4"/>
    <p:sldId id="289" r:id="rId5"/>
    <p:sldId id="282" r:id="rId6"/>
    <p:sldId id="291" r:id="rId7"/>
    <p:sldId id="290" r:id="rId8"/>
    <p:sldId id="273" r:id="rId9"/>
    <p:sldId id="27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2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06" autoAdjust="0"/>
    <p:restoredTop sz="94660"/>
  </p:normalViewPr>
  <p:slideViewPr>
    <p:cSldViewPr>
      <p:cViewPr>
        <p:scale>
          <a:sx n="66" d="100"/>
          <a:sy n="66" d="100"/>
        </p:scale>
        <p:origin x="-122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10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BC18-573B-45A9-8F08-724755E50885}" type="datetimeFigureOut">
              <a:rPr lang="es-ES" smtClean="0"/>
              <a:pPr/>
              <a:t>17/06/2014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4DB53-E2B5-4899-8346-02557F099B33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72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Immigration</a:t>
            </a:r>
            <a:r>
              <a:rPr lang="es-ES" sz="7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&amp; </a:t>
            </a:r>
            <a:r>
              <a:rPr lang="es-ES" sz="72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religious</a:t>
            </a:r>
            <a:r>
              <a:rPr lang="es-ES" sz="7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72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diversity</a:t>
            </a:r>
            <a:r>
              <a:rPr lang="es-ES" sz="7200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 in </a:t>
            </a:r>
            <a:r>
              <a:rPr lang="es-ES" sz="7200" b="1" dirty="0" err="1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Spain</a:t>
            </a:r>
            <a:endParaRPr lang="es-ES" sz="7200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5929330"/>
            <a:ext cx="6400800" cy="714380"/>
          </a:xfrm>
        </p:spPr>
        <p:txBody>
          <a:bodyPr/>
          <a:lstStyle/>
          <a:p>
            <a:r>
              <a:rPr lang="es-ES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Josep Buades Fuster SJ</a:t>
            </a:r>
            <a:endParaRPr lang="es-ES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Display of Religious traditions in </a:t>
            </a:r>
            <a:r>
              <a:rPr lang="en-GB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spain</a:t>
            </a:r>
            <a:endParaRPr lang="en-GB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 Christian </a:t>
            </a:r>
            <a:r>
              <a:rPr lang="es-ES" b="1" dirty="0" err="1" smtClean="0">
                <a:solidFill>
                  <a:srgbClr val="0070C0"/>
                </a:solidFill>
              </a:rPr>
              <a:t>Catholic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/>
          </a:bodyPr>
          <a:lstStyle/>
          <a:p>
            <a:r>
              <a:rPr lang="en-GB" dirty="0" smtClean="0"/>
              <a:t>Roman Catholics:</a:t>
            </a:r>
          </a:p>
          <a:p>
            <a:pPr lvl="1"/>
            <a:r>
              <a:rPr lang="en-GB" dirty="0" smtClean="0"/>
              <a:t>Roman rite</a:t>
            </a:r>
          </a:p>
          <a:p>
            <a:pPr lvl="1"/>
            <a:r>
              <a:rPr lang="en-GB" dirty="0" smtClean="0"/>
              <a:t>Hispanic rite</a:t>
            </a:r>
          </a:p>
          <a:p>
            <a:r>
              <a:rPr lang="en-GB" dirty="0" smtClean="0"/>
              <a:t>Greek Catholics </a:t>
            </a:r>
          </a:p>
          <a:p>
            <a:pPr lvl="1"/>
            <a:r>
              <a:rPr lang="en-GB" dirty="0" err="1" smtClean="0"/>
              <a:t>Ukrainese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Romanian</a:t>
            </a:r>
          </a:p>
          <a:p>
            <a:r>
              <a:rPr lang="en-GB" dirty="0" smtClean="0"/>
              <a:t>Oriental Catholic Churches:</a:t>
            </a:r>
          </a:p>
          <a:p>
            <a:pPr lvl="2"/>
            <a:r>
              <a:rPr lang="en-GB" dirty="0" err="1" smtClean="0"/>
              <a:t>Maronite</a:t>
            </a:r>
            <a:endParaRPr lang="en-GB" dirty="0" smtClean="0"/>
          </a:p>
          <a:p>
            <a:pPr lvl="2"/>
            <a:r>
              <a:rPr lang="en-GB" dirty="0" smtClean="0"/>
              <a:t>Coptic Catholic</a:t>
            </a:r>
          </a:p>
          <a:p>
            <a:pPr lvl="2"/>
            <a:r>
              <a:rPr lang="en-GB" dirty="0" smtClean="0"/>
              <a:t>…</a:t>
            </a:r>
          </a:p>
          <a:p>
            <a:pPr lvl="2"/>
            <a:endParaRPr lang="es-E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Christian </a:t>
            </a:r>
            <a:r>
              <a:rPr lang="es-ES" b="1" dirty="0" err="1" smtClean="0">
                <a:solidFill>
                  <a:srgbClr val="0070C0"/>
                </a:solidFill>
              </a:rPr>
              <a:t>Orthodox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Churches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Patriarchate of Romania: Diocese of Spain and Portugal</a:t>
            </a:r>
          </a:p>
          <a:p>
            <a:r>
              <a:rPr lang="en-GB" dirty="0" smtClean="0"/>
              <a:t>Patriarchate of Moscow and all Russia: Diocese of </a:t>
            </a:r>
            <a:r>
              <a:rPr lang="en-GB" dirty="0" err="1" smtClean="0"/>
              <a:t>Querosene</a:t>
            </a:r>
            <a:endParaRPr lang="en-GB" dirty="0" smtClean="0"/>
          </a:p>
          <a:p>
            <a:r>
              <a:rPr lang="en-GB" dirty="0" smtClean="0"/>
              <a:t>Patriarchate of Bulgaria: Diocese of Western Europe</a:t>
            </a:r>
          </a:p>
          <a:p>
            <a:r>
              <a:rPr lang="en-GB" dirty="0" smtClean="0"/>
              <a:t>Patriarchate of Serbia, diocese of France and Western Europe: patronizing the so called Spanish Orthodox Church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Christian Protestant Churches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Anglican Communion:</a:t>
            </a:r>
          </a:p>
          <a:p>
            <a:pPr lvl="1"/>
            <a:r>
              <a:rPr lang="en-GB" dirty="0" smtClean="0"/>
              <a:t>The Church of England’s chaplaincies</a:t>
            </a:r>
          </a:p>
          <a:p>
            <a:pPr lvl="1"/>
            <a:r>
              <a:rPr lang="en-GB" dirty="0" smtClean="0"/>
              <a:t>The Spanish Episcopal Reformed Church</a:t>
            </a:r>
          </a:p>
          <a:p>
            <a:pPr lvl="1"/>
            <a:r>
              <a:rPr lang="en-GB" dirty="0" smtClean="0"/>
              <a:t>The Traditional Anglican Communion (seeking the full communion within the Catholic Church)</a:t>
            </a:r>
          </a:p>
          <a:p>
            <a:r>
              <a:rPr lang="en-GB" dirty="0" smtClean="0"/>
              <a:t>Lutheran Churches: </a:t>
            </a:r>
          </a:p>
          <a:p>
            <a:pPr lvl="1"/>
            <a:r>
              <a:rPr lang="en-GB" dirty="0" smtClean="0"/>
              <a:t>Swedish, Norwegian, Finnish... chaplaincies</a:t>
            </a:r>
          </a:p>
          <a:p>
            <a:pPr lvl="1"/>
            <a:r>
              <a:rPr lang="en-GB" dirty="0" smtClean="0"/>
              <a:t>Spanish Lutheran Church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Christian </a:t>
            </a:r>
            <a:r>
              <a:rPr lang="es-ES" b="1" dirty="0" err="1" smtClean="0">
                <a:solidFill>
                  <a:srgbClr val="0070C0"/>
                </a:solidFill>
              </a:rPr>
              <a:t>Protestant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Churches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Reformed, Presbyterian, Calvinist Churches:</a:t>
            </a:r>
          </a:p>
          <a:p>
            <a:pPr lvl="1"/>
            <a:r>
              <a:rPr lang="en-GB" dirty="0" smtClean="0"/>
              <a:t>Dutch, Chinese, Korean... Chaplaincies</a:t>
            </a:r>
          </a:p>
          <a:p>
            <a:pPr lvl="1"/>
            <a:r>
              <a:rPr lang="en-GB" dirty="0" smtClean="0"/>
              <a:t>Spanish Evangelical Church (Presbyterian and Methodist background)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Christian </a:t>
            </a:r>
            <a:r>
              <a:rPr lang="es-ES" b="1" dirty="0" err="1" smtClean="0">
                <a:solidFill>
                  <a:srgbClr val="0070C0"/>
                </a:solidFill>
              </a:rPr>
              <a:t>Evangelical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Churches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Baptist Churches:</a:t>
            </a:r>
          </a:p>
          <a:p>
            <a:pPr lvl="1"/>
            <a:r>
              <a:rPr lang="en-GB" dirty="0" smtClean="0"/>
              <a:t>UEBE (Spanish Evangelical Baptist Union)</a:t>
            </a:r>
          </a:p>
          <a:p>
            <a:pPr lvl="1"/>
            <a:r>
              <a:rPr lang="en-GB" dirty="0" smtClean="0"/>
              <a:t>FIEIDE (Spanish Independent Evangelical Churches Federation)</a:t>
            </a:r>
          </a:p>
          <a:p>
            <a:pPr lvl="1"/>
            <a:r>
              <a:rPr lang="en-GB" dirty="0" smtClean="0"/>
              <a:t>Fully independent Churches of Baptist background</a:t>
            </a:r>
          </a:p>
          <a:p>
            <a:pPr lvl="1"/>
            <a:r>
              <a:rPr lang="en-GB" dirty="0" smtClean="0"/>
              <a:t>Some Romanian Baptist congregations</a:t>
            </a:r>
          </a:p>
          <a:p>
            <a:r>
              <a:rPr lang="en-GB" dirty="0" smtClean="0"/>
              <a:t>Brother’s Assemblies (Plymouth)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Christian </a:t>
            </a:r>
            <a:r>
              <a:rPr lang="es-ES" b="1" dirty="0" err="1" smtClean="0">
                <a:solidFill>
                  <a:srgbClr val="0070C0"/>
                </a:solidFill>
              </a:rPr>
              <a:t>Evangelical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Pentecostal Churches: </a:t>
            </a:r>
          </a:p>
          <a:p>
            <a:pPr lvl="1"/>
            <a:r>
              <a:rPr lang="en-GB" dirty="0" err="1" smtClean="0"/>
              <a:t>Asambleas</a:t>
            </a:r>
            <a:r>
              <a:rPr lang="en-GB" dirty="0" smtClean="0"/>
              <a:t> de Dios</a:t>
            </a:r>
          </a:p>
          <a:p>
            <a:pPr lvl="1"/>
            <a:r>
              <a:rPr lang="en-GB" dirty="0" err="1" smtClean="0"/>
              <a:t>Iglesia</a:t>
            </a:r>
            <a:r>
              <a:rPr lang="en-GB" dirty="0" smtClean="0"/>
              <a:t> </a:t>
            </a:r>
            <a:r>
              <a:rPr lang="en-GB" dirty="0" err="1" smtClean="0"/>
              <a:t>Evangélica</a:t>
            </a:r>
            <a:r>
              <a:rPr lang="en-GB" dirty="0" smtClean="0"/>
              <a:t> </a:t>
            </a:r>
            <a:r>
              <a:rPr lang="en-GB" dirty="0" err="1" smtClean="0"/>
              <a:t>Filadelfia</a:t>
            </a:r>
            <a:endParaRPr lang="en-GB" dirty="0" smtClean="0"/>
          </a:p>
          <a:p>
            <a:pPr lvl="1"/>
            <a:r>
              <a:rPr lang="en-GB" dirty="0" err="1" smtClean="0"/>
              <a:t>Iglesia</a:t>
            </a:r>
            <a:r>
              <a:rPr lang="en-GB" dirty="0" smtClean="0"/>
              <a:t> </a:t>
            </a:r>
            <a:r>
              <a:rPr lang="en-GB" dirty="0" err="1" smtClean="0"/>
              <a:t>Cuerpo</a:t>
            </a:r>
            <a:r>
              <a:rPr lang="en-GB" dirty="0" smtClean="0"/>
              <a:t> de Cristo</a:t>
            </a:r>
          </a:p>
          <a:p>
            <a:pPr lvl="1"/>
            <a:r>
              <a:rPr lang="en-GB" dirty="0" err="1" smtClean="0"/>
              <a:t>Forthsquare</a:t>
            </a:r>
            <a:r>
              <a:rPr lang="en-GB" dirty="0" smtClean="0"/>
              <a:t> Gospel</a:t>
            </a:r>
          </a:p>
          <a:p>
            <a:pPr lvl="1"/>
            <a:r>
              <a:rPr lang="en-GB" dirty="0" smtClean="0"/>
              <a:t>United Pentecostal Church in Europe</a:t>
            </a:r>
          </a:p>
          <a:p>
            <a:pPr lvl="1"/>
            <a:r>
              <a:rPr lang="en-GB" dirty="0" smtClean="0"/>
              <a:t>Many others</a:t>
            </a:r>
          </a:p>
          <a:p>
            <a:pPr lvl="1"/>
            <a:r>
              <a:rPr lang="en-GB" dirty="0" smtClean="0"/>
              <a:t>Messianic</a:t>
            </a:r>
          </a:p>
          <a:p>
            <a:pPr lvl="1"/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Christian </a:t>
            </a:r>
            <a:r>
              <a:rPr lang="es-ES" b="1" dirty="0" err="1" smtClean="0">
                <a:solidFill>
                  <a:srgbClr val="0070C0"/>
                </a:solidFill>
              </a:rPr>
              <a:t>Evangelical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Salvation</a:t>
            </a:r>
            <a:r>
              <a:rPr lang="es-ES" dirty="0" smtClean="0"/>
              <a:t> </a:t>
            </a:r>
            <a:r>
              <a:rPr lang="es-ES" dirty="0" err="1" smtClean="0"/>
              <a:t>Army</a:t>
            </a:r>
            <a:endParaRPr lang="es-ES" dirty="0" smtClean="0"/>
          </a:p>
          <a:p>
            <a:r>
              <a:rPr lang="es-ES" dirty="0" err="1" smtClean="0"/>
              <a:t>Interdenominational</a:t>
            </a:r>
            <a:r>
              <a:rPr lang="es-ES" dirty="0" smtClean="0"/>
              <a:t> </a:t>
            </a:r>
            <a:r>
              <a:rPr lang="es-ES" dirty="0" err="1" smtClean="0"/>
              <a:t>Churches</a:t>
            </a:r>
            <a:endParaRPr lang="es-ES" dirty="0" smtClean="0"/>
          </a:p>
          <a:p>
            <a:r>
              <a:rPr lang="es-ES" dirty="0" err="1" smtClean="0"/>
              <a:t>Charismatic</a:t>
            </a:r>
            <a:r>
              <a:rPr lang="es-ES" dirty="0" smtClean="0"/>
              <a:t> </a:t>
            </a:r>
            <a:r>
              <a:rPr lang="es-ES" dirty="0" err="1" smtClean="0"/>
              <a:t>Churches</a:t>
            </a:r>
            <a:endParaRPr lang="es-ES" dirty="0" smtClean="0"/>
          </a:p>
          <a:p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Evangelical</a:t>
            </a:r>
            <a:r>
              <a:rPr lang="es-ES" dirty="0" smtClean="0"/>
              <a:t> </a:t>
            </a:r>
            <a:r>
              <a:rPr lang="es-ES" dirty="0" err="1" smtClean="0"/>
              <a:t>Churches</a:t>
            </a:r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Other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Churches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identified</a:t>
            </a:r>
            <a:r>
              <a:rPr lang="es-ES" b="1" dirty="0" smtClean="0">
                <a:solidFill>
                  <a:srgbClr val="0070C0"/>
                </a:solidFill>
              </a:rPr>
              <a:t> as Christian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New </a:t>
            </a:r>
            <a:r>
              <a:rPr lang="es-ES" dirty="0" err="1" smtClean="0"/>
              <a:t>Apostolic</a:t>
            </a:r>
            <a:r>
              <a:rPr lang="es-ES" dirty="0" smtClean="0"/>
              <a:t> </a:t>
            </a:r>
            <a:r>
              <a:rPr lang="es-ES" dirty="0" err="1" smtClean="0"/>
              <a:t>Church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Christian </a:t>
            </a:r>
            <a:r>
              <a:rPr lang="es-ES" dirty="0" err="1" smtClean="0"/>
              <a:t>Adventist</a:t>
            </a:r>
            <a:r>
              <a:rPr lang="es-ES" dirty="0" smtClean="0"/>
              <a:t> </a:t>
            </a:r>
            <a:r>
              <a:rPr lang="es-ES" dirty="0" err="1" smtClean="0"/>
              <a:t>Church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Seventh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Church</a:t>
            </a:r>
            <a:r>
              <a:rPr lang="es-ES" dirty="0" smtClean="0"/>
              <a:t> of </a:t>
            </a:r>
            <a:r>
              <a:rPr lang="es-ES" dirty="0" err="1" smtClean="0"/>
              <a:t>Jesus</a:t>
            </a:r>
            <a:r>
              <a:rPr lang="es-ES" dirty="0" smtClean="0"/>
              <a:t> </a:t>
            </a:r>
            <a:r>
              <a:rPr lang="es-ES" dirty="0" err="1" smtClean="0"/>
              <a:t>Christ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Saints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Day</a:t>
            </a:r>
            <a:endParaRPr lang="es-ES" dirty="0" smtClean="0"/>
          </a:p>
          <a:p>
            <a:r>
              <a:rPr lang="es-ES" dirty="0" err="1" smtClean="0"/>
              <a:t>Jehovah’s</a:t>
            </a:r>
            <a:r>
              <a:rPr lang="es-ES" dirty="0" smtClean="0"/>
              <a:t> </a:t>
            </a:r>
            <a:r>
              <a:rPr lang="es-ES" dirty="0" err="1" smtClean="0"/>
              <a:t>Witnesses</a:t>
            </a:r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Jewish communities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Orthodox</a:t>
            </a:r>
          </a:p>
          <a:p>
            <a:r>
              <a:rPr lang="en-GB" dirty="0" err="1" smtClean="0"/>
              <a:t>Masorti</a:t>
            </a:r>
            <a:endParaRPr lang="en-GB" dirty="0" smtClean="0"/>
          </a:p>
          <a:p>
            <a:r>
              <a:rPr lang="en-GB" dirty="0" err="1" smtClean="0"/>
              <a:t>Lubavitch</a:t>
            </a:r>
            <a:endParaRPr lang="en-GB" dirty="0" smtClean="0"/>
          </a:p>
          <a:p>
            <a:r>
              <a:rPr lang="en-GB" dirty="0" smtClean="0"/>
              <a:t>Reformed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spanish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society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after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the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last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immigration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wages</a:t>
            </a:r>
            <a:endParaRPr lang="es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Islamic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communities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Sunna</a:t>
            </a:r>
            <a:endParaRPr lang="en-GB" dirty="0" smtClean="0"/>
          </a:p>
          <a:p>
            <a:r>
              <a:rPr lang="en-GB" dirty="0" err="1" smtClean="0"/>
              <a:t>Chi’a</a:t>
            </a:r>
            <a:endParaRPr lang="en-GB" dirty="0" smtClean="0"/>
          </a:p>
          <a:p>
            <a:r>
              <a:rPr lang="en-GB" dirty="0" err="1" smtClean="0"/>
              <a:t>Ahmady</a:t>
            </a:r>
            <a:r>
              <a:rPr lang="en-GB" dirty="0" smtClean="0"/>
              <a:t> Community of Islam</a:t>
            </a:r>
          </a:p>
          <a:p>
            <a:r>
              <a:rPr lang="en-GB" dirty="0" smtClean="0"/>
              <a:t>Sufi </a:t>
            </a:r>
            <a:r>
              <a:rPr lang="en-GB" dirty="0" err="1" smtClean="0"/>
              <a:t>tariqat</a:t>
            </a:r>
            <a:r>
              <a:rPr lang="en-GB" dirty="0" smtClean="0"/>
              <a:t>: </a:t>
            </a:r>
            <a:r>
              <a:rPr lang="en-GB" dirty="0" err="1" smtClean="0"/>
              <a:t>Boudchichiya</a:t>
            </a:r>
            <a:r>
              <a:rPr lang="en-GB" dirty="0" smtClean="0"/>
              <a:t>, </a:t>
            </a:r>
            <a:r>
              <a:rPr lang="en-GB" dirty="0" err="1" smtClean="0"/>
              <a:t>Tijaniya</a:t>
            </a:r>
            <a:r>
              <a:rPr lang="en-GB" dirty="0" smtClean="0"/>
              <a:t>, </a:t>
            </a:r>
            <a:r>
              <a:rPr lang="en-GB" dirty="0" err="1" smtClean="0"/>
              <a:t>Murid</a:t>
            </a:r>
            <a:r>
              <a:rPr lang="en-GB" dirty="0" smtClean="0"/>
              <a:t>…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Eastern </a:t>
            </a:r>
            <a:r>
              <a:rPr lang="es-ES" b="1" dirty="0" err="1" smtClean="0">
                <a:solidFill>
                  <a:srgbClr val="0070C0"/>
                </a:solidFill>
              </a:rPr>
              <a:t>religions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Baha’i</a:t>
            </a:r>
          </a:p>
          <a:p>
            <a:r>
              <a:rPr lang="en-GB" dirty="0" err="1" smtClean="0"/>
              <a:t>Bhuddist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Northern Mahayana: </a:t>
            </a:r>
            <a:r>
              <a:rPr lang="en-GB" dirty="0" err="1" smtClean="0"/>
              <a:t>vajrayana</a:t>
            </a:r>
            <a:r>
              <a:rPr lang="en-GB" dirty="0" smtClean="0"/>
              <a:t>, </a:t>
            </a:r>
            <a:r>
              <a:rPr lang="en-GB" dirty="0" err="1" smtClean="0"/>
              <a:t>Nyigmapa</a:t>
            </a:r>
            <a:r>
              <a:rPr lang="en-GB" dirty="0" smtClean="0"/>
              <a:t>, </a:t>
            </a:r>
            <a:r>
              <a:rPr lang="en-GB" dirty="0" err="1" smtClean="0"/>
              <a:t>Kagyu</a:t>
            </a:r>
            <a:r>
              <a:rPr lang="en-GB" dirty="0" smtClean="0"/>
              <a:t>, </a:t>
            </a:r>
            <a:r>
              <a:rPr lang="en-GB" dirty="0" err="1" smtClean="0"/>
              <a:t>Sakyapa</a:t>
            </a:r>
            <a:r>
              <a:rPr lang="en-GB" dirty="0" smtClean="0"/>
              <a:t> and </a:t>
            </a:r>
            <a:r>
              <a:rPr lang="en-GB" dirty="0" err="1" smtClean="0"/>
              <a:t>Gelupka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Eastern Mahayana: Zen and </a:t>
            </a:r>
            <a:r>
              <a:rPr lang="en-GB" dirty="0" err="1" smtClean="0"/>
              <a:t>Soka</a:t>
            </a:r>
            <a:r>
              <a:rPr lang="en-GB" dirty="0" smtClean="0"/>
              <a:t> </a:t>
            </a:r>
            <a:r>
              <a:rPr lang="en-GB" dirty="0" err="1" smtClean="0"/>
              <a:t>Gakkai</a:t>
            </a:r>
            <a:endParaRPr lang="en-GB" dirty="0" smtClean="0"/>
          </a:p>
          <a:p>
            <a:pPr lvl="1"/>
            <a:r>
              <a:rPr lang="en-GB" dirty="0" smtClean="0"/>
              <a:t>Theravada</a:t>
            </a:r>
          </a:p>
          <a:p>
            <a:pPr lvl="1"/>
            <a:r>
              <a:rPr lang="en-GB" dirty="0" smtClean="0"/>
              <a:t>Western </a:t>
            </a:r>
            <a:r>
              <a:rPr lang="en-GB" dirty="0" err="1" smtClean="0"/>
              <a:t>Bhuddist</a:t>
            </a:r>
            <a:r>
              <a:rPr lang="en-GB" dirty="0" smtClean="0"/>
              <a:t> Order </a:t>
            </a:r>
          </a:p>
          <a:p>
            <a:r>
              <a:rPr lang="en-GB" dirty="0" smtClean="0"/>
              <a:t>Hindu: </a:t>
            </a:r>
            <a:r>
              <a:rPr lang="en-GB" dirty="0" err="1" smtClean="0"/>
              <a:t>Advaita</a:t>
            </a:r>
            <a:r>
              <a:rPr lang="en-GB" dirty="0" smtClean="0"/>
              <a:t> </a:t>
            </a:r>
            <a:r>
              <a:rPr lang="en-GB" dirty="0" err="1" smtClean="0"/>
              <a:t>vedanta</a:t>
            </a:r>
            <a:r>
              <a:rPr lang="en-GB" dirty="0" smtClean="0"/>
              <a:t>, </a:t>
            </a:r>
            <a:r>
              <a:rPr lang="en-GB" dirty="0" err="1" smtClean="0"/>
              <a:t>vaisnava</a:t>
            </a:r>
            <a:r>
              <a:rPr lang="en-GB" dirty="0" smtClean="0"/>
              <a:t>…</a:t>
            </a:r>
          </a:p>
          <a:p>
            <a:r>
              <a:rPr lang="en-GB" dirty="0" smtClean="0"/>
              <a:t>Sikh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Other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faiths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Odinist</a:t>
            </a:r>
            <a:endParaRPr lang="en-GB" dirty="0" smtClean="0"/>
          </a:p>
          <a:p>
            <a:r>
              <a:rPr lang="en-GB" dirty="0" smtClean="0"/>
              <a:t>The Church of </a:t>
            </a:r>
            <a:r>
              <a:rPr lang="en-GB" dirty="0" err="1" smtClean="0"/>
              <a:t>Guanche’s</a:t>
            </a:r>
            <a:r>
              <a:rPr lang="en-GB" dirty="0" smtClean="0"/>
              <a:t> People</a:t>
            </a:r>
          </a:p>
          <a:p>
            <a:r>
              <a:rPr lang="en-GB" dirty="0" err="1" smtClean="0"/>
              <a:t>Lectorium</a:t>
            </a:r>
            <a:r>
              <a:rPr lang="en-GB" dirty="0" smtClean="0"/>
              <a:t> </a:t>
            </a:r>
            <a:r>
              <a:rPr lang="en-GB" dirty="0" err="1" smtClean="0"/>
              <a:t>Rosacrurcianum</a:t>
            </a:r>
            <a:endParaRPr lang="en-GB" dirty="0" smtClean="0"/>
          </a:p>
          <a:p>
            <a:r>
              <a:rPr lang="en-GB" dirty="0" err="1" smtClean="0"/>
              <a:t>Kimbanguists</a:t>
            </a:r>
            <a:endParaRPr lang="en-GB" dirty="0" smtClean="0"/>
          </a:p>
          <a:p>
            <a:r>
              <a:rPr lang="en-GB" dirty="0" smtClean="0"/>
              <a:t>Scientology</a:t>
            </a:r>
          </a:p>
          <a:p>
            <a:r>
              <a:rPr lang="en-GB" dirty="0" smtClean="0"/>
              <a:t>Gnostic groups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 diachronic outlook on religious diversity in Spain</a:t>
            </a:r>
            <a:endParaRPr lang="en-GB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err="1" smtClean="0"/>
              <a:t>XVIII</a:t>
            </a:r>
            <a:r>
              <a:rPr lang="es-ES" sz="2800" baseline="30000" dirty="0" err="1" smtClean="0"/>
              <a:t>th</a:t>
            </a:r>
            <a:r>
              <a:rPr lang="es-ES" sz="2800" dirty="0" err="1" smtClean="0"/>
              <a:t>-XXI</a:t>
            </a:r>
            <a:r>
              <a:rPr lang="es-ES" sz="2800" baseline="30000" dirty="0" err="1" smtClean="0"/>
              <a:t>st</a:t>
            </a:r>
            <a:r>
              <a:rPr lang="es-ES" sz="2800" dirty="0" smtClean="0"/>
              <a:t> </a:t>
            </a:r>
            <a:r>
              <a:rPr lang="es-ES" sz="2800" dirty="0" err="1" smtClean="0"/>
              <a:t>Centuries</a:t>
            </a:r>
            <a:endParaRPr lang="es-E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XVIII</a:t>
            </a:r>
            <a:r>
              <a:rPr lang="es-ES" b="1" baseline="30000" dirty="0" err="1" smtClean="0">
                <a:solidFill>
                  <a:srgbClr val="0070C0"/>
                </a:solidFill>
              </a:rPr>
              <a:t>th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Century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British rule over Minorca: an exception to the Catholic identity of Spain? Anglican chaplaincies for British militaries. Some complains of the Spanish Crown about the presence of some Jewish merchants and the construction of a Greek Orthodox chapel.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XIX</a:t>
            </a:r>
            <a:r>
              <a:rPr lang="es-ES" b="1" baseline="30000" dirty="0" err="1" smtClean="0">
                <a:solidFill>
                  <a:srgbClr val="0070C0"/>
                </a:solidFill>
              </a:rPr>
              <a:t>th</a:t>
            </a:r>
            <a:r>
              <a:rPr lang="es-ES" b="1" baseline="30000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Century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Liberalism and constitutionalism: end of the Holy Court of the Inquisition</a:t>
            </a:r>
          </a:p>
          <a:p>
            <a:r>
              <a:rPr lang="en-GB" dirty="0" smtClean="0"/>
              <a:t>Constitutional waves: Roman Catholicism as official religion, diverse degrees of tolerance, a single Constitution allowed freedom of worshipping.</a:t>
            </a:r>
          </a:p>
          <a:p>
            <a:r>
              <a:rPr lang="en-GB" dirty="0" smtClean="0"/>
              <a:t>Protestant missionaries and colporteurs: British, Swedish, American</a:t>
            </a:r>
          </a:p>
          <a:p>
            <a:r>
              <a:rPr lang="en-GB" dirty="0" smtClean="0"/>
              <a:t>British firms and engineers (mining...) at the origin of some Protestant communities </a:t>
            </a:r>
          </a:p>
          <a:p>
            <a:r>
              <a:rPr lang="en-GB" dirty="0" smtClean="0"/>
              <a:t>Evangelical Churches settled in Spain: Episcopal, Presbyterian-Methodist, Baptist, Brothers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XX</a:t>
            </a:r>
            <a:r>
              <a:rPr lang="es-ES" b="1" baseline="30000" dirty="0" err="1" smtClean="0">
                <a:solidFill>
                  <a:srgbClr val="0070C0"/>
                </a:solidFill>
              </a:rPr>
              <a:t>th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Century</a:t>
            </a:r>
            <a:r>
              <a:rPr lang="es-ES" b="1" dirty="0" smtClean="0">
                <a:solidFill>
                  <a:srgbClr val="0070C0"/>
                </a:solidFill>
              </a:rPr>
              <a:t> 1/3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Very few immigrants: first Hindus at the Canary Islands, Ceuta and Melilla</a:t>
            </a:r>
          </a:p>
          <a:p>
            <a:r>
              <a:rPr lang="en-GB" dirty="0" smtClean="0"/>
              <a:t>Spanish protectorate on Northern Morocco and other  territories (</a:t>
            </a:r>
            <a:r>
              <a:rPr lang="en-GB" dirty="0" err="1" smtClean="0"/>
              <a:t>Sidi</a:t>
            </a:r>
            <a:r>
              <a:rPr lang="en-GB" dirty="0" smtClean="0"/>
              <a:t>-Ifni, Western Sahara):  Muslim and Jewish subjects.</a:t>
            </a:r>
          </a:p>
          <a:p>
            <a:r>
              <a:rPr lang="en-GB" dirty="0" smtClean="0"/>
              <a:t>Some Anglican chaplaincies for tourists and residents</a:t>
            </a:r>
          </a:p>
          <a:p>
            <a:r>
              <a:rPr lang="en-GB" dirty="0" smtClean="0"/>
              <a:t>General Primo de Rivera: 1</a:t>
            </a:r>
            <a:r>
              <a:rPr lang="en-GB" baseline="30000" dirty="0" smtClean="0"/>
              <a:t>st</a:t>
            </a:r>
            <a:r>
              <a:rPr lang="en-GB" dirty="0" smtClean="0"/>
              <a:t> recognition of Spanish citizenship to Sephardic Jewish. Very few cases</a:t>
            </a:r>
          </a:p>
          <a:p>
            <a:r>
              <a:rPr lang="en-GB" dirty="0" smtClean="0"/>
              <a:t>Alphonse XIII: official Catholicism and religious tolerance</a:t>
            </a:r>
          </a:p>
          <a:p>
            <a:r>
              <a:rPr lang="en-GB" dirty="0" smtClean="0"/>
              <a:t>II Republic: constitutional laicism + freedom of worshipping; public commitment of some Evangelical leaders.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Franco’s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dictatorship</a:t>
            </a:r>
            <a:r>
              <a:rPr lang="es-ES" b="1" dirty="0" smtClean="0">
                <a:solidFill>
                  <a:srgbClr val="0070C0"/>
                </a:solidFill>
              </a:rPr>
              <a:t> - I (1936-1953)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Moorish support to Franco: religious respect toward them at the Moroccan territories and at the Peninsula.</a:t>
            </a:r>
          </a:p>
          <a:p>
            <a:r>
              <a:rPr lang="en-GB" dirty="0" smtClean="0"/>
              <a:t>First return of Sephardic Jews to Spain from Northern Africa and refugees from II WW</a:t>
            </a:r>
          </a:p>
          <a:p>
            <a:r>
              <a:rPr lang="en-GB" dirty="0" smtClean="0"/>
              <a:t>Political harassment on Evangelicals and other religious minorities: “national-Catholicism”, + Republican and freemason background of some prominent Evangelicals.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err="1" smtClean="0">
                <a:solidFill>
                  <a:srgbClr val="0070C0"/>
                </a:solidFill>
              </a:rPr>
              <a:t>Franco’s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dictatorship</a:t>
            </a:r>
            <a:r>
              <a:rPr lang="es-ES" b="1" dirty="0" smtClean="0">
                <a:solidFill>
                  <a:srgbClr val="0070C0"/>
                </a:solidFill>
              </a:rPr>
              <a:t> – II (50s)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Military agreements with the USA: freedom of worshipping recognised to American militaries on shared bases; discreet pressure on the Spanish authorities to leave alone religious minorities (Evangelical, Mormons, Jehovah’s Witnesses, Baha’i)</a:t>
            </a:r>
          </a:p>
          <a:p>
            <a:r>
              <a:rPr lang="en-GB" dirty="0" smtClean="0"/>
              <a:t>Independence of Morocco: more Sephardic Jews return to Spain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rm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Franco’s</a:t>
            </a:r>
            <a:r>
              <a:rPr lang="es-ES" b="1" dirty="0" smtClean="0">
                <a:solidFill>
                  <a:srgbClr val="0070C0"/>
                </a:solidFill>
              </a:rPr>
              <a:t> </a:t>
            </a:r>
            <a:r>
              <a:rPr lang="es-ES" b="1" dirty="0" err="1" smtClean="0">
                <a:solidFill>
                  <a:srgbClr val="0070C0"/>
                </a:solidFill>
              </a:rPr>
              <a:t>dictatorship</a:t>
            </a:r>
            <a:r>
              <a:rPr lang="es-ES" b="1" dirty="0" smtClean="0">
                <a:solidFill>
                  <a:srgbClr val="0070C0"/>
                </a:solidFill>
              </a:rPr>
              <a:t>- III (60s-1975)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58924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Bigger wage of tourists and European residents</a:t>
            </a:r>
          </a:p>
          <a:p>
            <a:r>
              <a:rPr lang="en-GB" dirty="0" smtClean="0"/>
              <a:t>Foreign residents: “Pied-noirs” from Algeria (French citizens of Spanish origin or Sephardic)</a:t>
            </a:r>
          </a:p>
          <a:p>
            <a:r>
              <a:rPr lang="en-GB" dirty="0" smtClean="0"/>
              <a:t>II Vatican Council: Christian Ecumenism and Religious Freedom. First development of collaboration between the Catholic Church and some European Protestant Churches, not with Spanish Evangelicals.</a:t>
            </a:r>
          </a:p>
          <a:p>
            <a:r>
              <a:rPr lang="en-GB" dirty="0" smtClean="0"/>
              <a:t>Franco’s Regime, as Catholic, obliged to recognise religious freedom: 1967 Law.</a:t>
            </a:r>
          </a:p>
          <a:p>
            <a:r>
              <a:rPr lang="en-GB" dirty="0" smtClean="0"/>
              <a:t>Openness to Arab students from Palestine, Egypt and Syria (mainly after 1967): later on, leaders of Islamic communities</a:t>
            </a:r>
          </a:p>
          <a:p>
            <a:r>
              <a:rPr lang="en-GB" dirty="0" smtClean="0"/>
              <a:t>First Evangelical gypsies: </a:t>
            </a:r>
            <a:r>
              <a:rPr lang="en-GB" dirty="0" err="1" smtClean="0"/>
              <a:t>Iglesia</a:t>
            </a:r>
            <a:r>
              <a:rPr lang="en-GB" dirty="0" smtClean="0"/>
              <a:t> </a:t>
            </a:r>
            <a:r>
              <a:rPr lang="en-GB" dirty="0" err="1" smtClean="0"/>
              <a:t>Evangélica</a:t>
            </a:r>
            <a:r>
              <a:rPr lang="en-GB" dirty="0" smtClean="0"/>
              <a:t> de </a:t>
            </a:r>
            <a:r>
              <a:rPr lang="en-GB" dirty="0" err="1" smtClean="0"/>
              <a:t>Filadelfia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Composition of the Spanish society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sz="2000" b="1" dirty="0" smtClean="0">
                <a:solidFill>
                  <a:srgbClr val="0070C0"/>
                </a:solidFill>
              </a:rPr>
              <a:t>Municipal registers 01/01/2013</a:t>
            </a:r>
            <a:endParaRPr lang="en-GB" sz="2000" b="1" dirty="0">
              <a:solidFill>
                <a:srgbClr val="0070C0"/>
              </a:solidFill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72008" y="2204864"/>
          <a:ext cx="8964488" cy="1951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122"/>
                <a:gridCol w="2241122"/>
                <a:gridCol w="2241122"/>
                <a:gridCol w="2241122"/>
              </a:tblGrid>
              <a:tr h="711732">
                <a:tc>
                  <a:txBody>
                    <a:bodyPr/>
                    <a:lstStyle/>
                    <a:p>
                      <a:pPr algn="ctr" fontAlgn="b"/>
                      <a:endParaRPr lang="en-GB" sz="2300" b="0" i="0" u="none" strike="noStrike" noProof="0" dirty="0"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3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TOTAL</a:t>
                      </a:r>
                      <a:endParaRPr lang="en-GB" sz="23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3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Born</a:t>
                      </a:r>
                      <a:r>
                        <a:rPr lang="en-GB" sz="2300" b="1" i="0" u="none" strike="noStrike" baseline="0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in Spain</a:t>
                      </a:r>
                      <a:endParaRPr lang="en-GB" sz="23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3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Born in</a:t>
                      </a:r>
                      <a:r>
                        <a:rPr lang="en-GB" sz="2300" b="1" i="0" u="none" strike="noStrike" baseline="0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other countries</a:t>
                      </a:r>
                      <a:endParaRPr lang="en-GB" sz="23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</a:tr>
              <a:tr h="4133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3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TOTAL</a:t>
                      </a:r>
                      <a:endParaRPr lang="en-GB" sz="23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47.129.783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40.489.247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6.640.536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</a:tr>
              <a:tr h="4133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3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Spaniards</a:t>
                      </a:r>
                      <a:endParaRPr lang="en-GB" sz="23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41.583.545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40.019.665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1.563.880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</a:tr>
              <a:tr h="413315">
                <a:tc>
                  <a:txBody>
                    <a:bodyPr/>
                    <a:lstStyle/>
                    <a:p>
                      <a:pPr algn="ctr" fontAlgn="b"/>
                      <a:r>
                        <a:rPr lang="en-GB" sz="23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Aliens</a:t>
                      </a:r>
                      <a:endParaRPr lang="en-GB" sz="23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692" marR="10692" marT="10692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5.546.238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smtClean="0">
                          <a:latin typeface="Calibri"/>
                        </a:rPr>
                        <a:t>469.582</a:t>
                      </a:r>
                      <a:endParaRPr lang="en-GB" sz="2300" b="0" i="0" u="none" strike="noStrike" noProof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300" b="0" i="0" u="none" strike="noStrike" noProof="0" dirty="0" smtClean="0">
                          <a:latin typeface="Calibri"/>
                        </a:rPr>
                        <a:t>5.076.656</a:t>
                      </a:r>
                      <a:endParaRPr lang="en-GB" sz="2300" b="0" i="0" u="none" strike="noStrike" noProof="0" dirty="0">
                        <a:latin typeface="Calibri"/>
                      </a:endParaRPr>
                    </a:p>
                  </a:txBody>
                  <a:tcPr marL="10692" marR="10692" marT="10692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b="1" dirty="0" err="1" smtClean="0">
                <a:solidFill>
                  <a:srgbClr val="0070C0"/>
                </a:solidFill>
              </a:rPr>
              <a:t>Democracy</a:t>
            </a:r>
            <a:r>
              <a:rPr lang="es-ES" b="1" dirty="0" smtClean="0">
                <a:solidFill>
                  <a:srgbClr val="0070C0"/>
                </a:solidFill>
              </a:rPr>
              <a:t>  (70s-80s)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More tourists and European residents</a:t>
            </a:r>
          </a:p>
          <a:p>
            <a:r>
              <a:rPr lang="en-GB" dirty="0" smtClean="0"/>
              <a:t>From restraint to full religious freedom: Constitution (1978) and the Religious Freedom Organic Law </a:t>
            </a:r>
          </a:p>
          <a:p>
            <a:r>
              <a:rPr lang="en-GB" dirty="0" smtClean="0"/>
              <a:t>Growth of Jehovah’s Witnesses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rgbClr val="0070C0"/>
                </a:solidFill>
              </a:rPr>
              <a:t>1990-2014</a:t>
            </a:r>
            <a:endParaRPr lang="es-ES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Immigration</a:t>
            </a:r>
          </a:p>
          <a:p>
            <a:r>
              <a:rPr lang="en-GB" dirty="0" smtClean="0"/>
              <a:t>1992 Agreements between the State and: Israelite, Islamic and Evangelical federations.</a:t>
            </a:r>
          </a:p>
          <a:p>
            <a:r>
              <a:rPr lang="en-GB" dirty="0" smtClean="0"/>
              <a:t>2004: creation of “Fundación </a:t>
            </a:r>
            <a:r>
              <a:rPr lang="en-GB" dirty="0" err="1" smtClean="0"/>
              <a:t>Pluralismo</a:t>
            </a:r>
            <a:r>
              <a:rPr lang="en-GB" dirty="0" smtClean="0"/>
              <a:t> y </a:t>
            </a:r>
            <a:r>
              <a:rPr lang="en-GB" dirty="0" err="1" smtClean="0"/>
              <a:t>Convivencia</a:t>
            </a:r>
            <a:r>
              <a:rPr lang="en-GB" dirty="0" smtClean="0"/>
              <a:t>” to promote religious freedom, sponsor initiatives undertaken by religious communities other than Catholic and to know religious diversity in Spain.</a:t>
            </a:r>
          </a:p>
          <a:p>
            <a:r>
              <a:rPr lang="en-GB" dirty="0" smtClean="0"/>
              <a:t>Many new religious communities and entities Registered at the Ministry of Justice</a:t>
            </a:r>
            <a:endParaRPr lang="en-GB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some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questions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for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further</a:t>
            </a:r>
            <a:r>
              <a:rPr lang="es-ES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dirty="0" err="1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reflection</a:t>
            </a:r>
            <a:endParaRPr lang="es-ES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20680"/>
          </a:xfrm>
        </p:spPr>
        <p:txBody>
          <a:bodyPr>
            <a:normAutofit/>
          </a:bodyPr>
          <a:lstStyle/>
          <a:p>
            <a:r>
              <a:rPr lang="en-GB" dirty="0" smtClean="0"/>
              <a:t>Cosmopolitan vs. ethnic communities</a:t>
            </a:r>
          </a:p>
          <a:p>
            <a:r>
              <a:rPr lang="en-GB" dirty="0" smtClean="0"/>
              <a:t>Dealing with “the usual” and newcomers</a:t>
            </a:r>
          </a:p>
          <a:p>
            <a:r>
              <a:rPr lang="en-GB" dirty="0" smtClean="0"/>
              <a:t>Economic crisis, management of community premises and other communities</a:t>
            </a:r>
          </a:p>
          <a:p>
            <a:r>
              <a:rPr lang="en-GB" dirty="0" smtClean="0"/>
              <a:t>Mixed families</a:t>
            </a:r>
          </a:p>
          <a:p>
            <a:r>
              <a:rPr lang="en-GB" dirty="0" smtClean="0"/>
              <a:t>Religious community, social services, cultural integration, intercultural relations, intercultural mediation</a:t>
            </a:r>
          </a:p>
          <a:p>
            <a:r>
              <a:rPr lang="en-GB" dirty="0" smtClean="0"/>
              <a:t>Interfaith relations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0"/>
            <a:ext cx="8640960" cy="1700808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20 main countries of nationality and birth at the Spanish society 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sz="1800" b="1" dirty="0" smtClean="0">
                <a:solidFill>
                  <a:srgbClr val="0070C0"/>
                </a:solidFill>
              </a:rPr>
              <a:t>Municipal registers 01/01/2013</a:t>
            </a:r>
            <a:endParaRPr lang="en-GB" sz="18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44812" y="1744213"/>
          <a:ext cx="8647668" cy="50691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1278"/>
                <a:gridCol w="1441278"/>
                <a:gridCol w="1441278"/>
                <a:gridCol w="1441278"/>
                <a:gridCol w="1441278"/>
                <a:gridCol w="1441278"/>
              </a:tblGrid>
              <a:tr h="650577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Country of nationality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Country of birth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Country of nationality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Country of birth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Romania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870.258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797.378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Portugal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129.079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111.381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Morocco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792.158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643.240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France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117.829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98.232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6505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United Kingdom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385.179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362.008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Peru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110.156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111.268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Ecuador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263.498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248.324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Argentina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98.351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150.829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650577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dirty="0" smtClean="0">
                          <a:solidFill>
                            <a:srgbClr val="FFFFFF"/>
                          </a:solidFill>
                          <a:latin typeface="Calibri"/>
                        </a:rPr>
                        <a:t>   Colombia</a:t>
                      </a:r>
                      <a:endParaRPr lang="en-GB" sz="2100" b="1" i="0" u="none" strike="noStrike" noProof="0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222.542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222.978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Dominican Republic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92.981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89.499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Italy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192.431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98.753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Brasil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91.828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96.125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Germany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181.900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164.519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Ucrania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89.351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82.815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China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181.701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150.697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Paraguay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83.386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82.114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Bolivia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173.702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164.672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Pakistan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81.365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76.304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  <a:tr h="389679"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Bulgaria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168.997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158.118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 noProof="0" smtClean="0">
                          <a:solidFill>
                            <a:srgbClr val="FFFFFF"/>
                          </a:solidFill>
                          <a:latin typeface="Calibri"/>
                        </a:rPr>
                        <a:t>   Poland</a:t>
                      </a:r>
                      <a:endParaRPr lang="en-GB" sz="2100" b="1" i="0" u="none" strike="noStrike" noProof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10009" marR="10009" marT="10009" marB="0" anchor="b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smtClean="0">
                          <a:solidFill>
                            <a:srgbClr val="000000"/>
                          </a:solidFill>
                          <a:latin typeface="Arial"/>
                        </a:rPr>
                        <a:t>79.009</a:t>
                      </a:r>
                      <a:endParaRPr lang="en-GB" sz="2100" b="0" i="0" u="none" strike="noStrike" noProof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100" b="0" i="0" u="none" strike="noStrike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72.186</a:t>
                      </a:r>
                      <a:endParaRPr lang="en-GB" sz="2100" b="0" i="0" u="none" strike="noStrike" noProof="0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10009" marR="10009" marT="10009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allowed to identify nationality and religious belonging?</a:t>
            </a:r>
            <a:endParaRPr lang="en-GB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Basic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r>
              <a:rPr lang="en-GB" dirty="0" smtClean="0"/>
              <a:t>A common place: Spaniards as being Catholic or “priest-eater”</a:t>
            </a:r>
          </a:p>
          <a:p>
            <a:r>
              <a:rPr lang="en-GB" dirty="0" smtClean="0"/>
              <a:t>Similar common places for other nationalities: Romania, Pakistan, Ecuador, Colombia, China, France...</a:t>
            </a:r>
          </a:p>
          <a:p>
            <a:r>
              <a:rPr lang="en-GB" dirty="0" smtClean="0"/>
              <a:t>A simple observation: religious diversity has become much more visible in Spain while increased residential and labour immigration</a:t>
            </a:r>
          </a:p>
          <a:p>
            <a:r>
              <a:rPr lang="en-GB" dirty="0" smtClean="0"/>
              <a:t>Some places of worship directly related to other countries religious establishment: Saudi mosques, National Protestant Churches chaplaincies..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GB" dirty="0" smtClean="0"/>
              <a:t>According to the Constitution, religious communities duly inscribed at the Ministry of Justice have Spanish nationality, whatever be the nationality of their members</a:t>
            </a:r>
          </a:p>
          <a:p>
            <a:r>
              <a:rPr lang="en-GB" dirty="0" smtClean="0"/>
              <a:t>The public management of religious diversity is a constitutional duty, can be an excellent tool to build up an intercultural society and in a lesser degree implies diplomatic intervention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religious identification at the Spanish society</a:t>
            </a:r>
            <a:endParaRPr lang="en-GB" dirty="0">
              <a:solidFill>
                <a:srgbClr val="00206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Sociological barometer. CIS October 2013</a:t>
            </a:r>
            <a:endParaRPr lang="en-GB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How do you define yourself in religious matters</a:t>
            </a:r>
            <a:r>
              <a:rPr lang="es-ES" b="1" dirty="0" smtClean="0">
                <a:solidFill>
                  <a:srgbClr val="0070C0"/>
                </a:solidFill>
              </a:rPr>
              <a:t>?</a:t>
            </a:r>
            <a:endParaRPr lang="es-ES" dirty="0">
              <a:solidFill>
                <a:srgbClr val="0070C0"/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dirty="0" smtClean="0"/>
              <a:t>Catholic						 70.4%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A faith other than the Catholic		   2.4%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Unbeliever					 15.9%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Atheist						 10.1%</a:t>
            </a:r>
          </a:p>
          <a:p>
            <a:pPr>
              <a:spcAft>
                <a:spcPts val="1800"/>
              </a:spcAft>
            </a:pPr>
            <a:r>
              <a:rPr lang="en-GB" dirty="0" smtClean="0"/>
              <a:t>Do not answer				 1.3%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258</TotalTime>
  <Words>1197</Words>
  <Application>Microsoft Office PowerPoint</Application>
  <PresentationFormat>On-screen Show (4:3)</PresentationFormat>
  <Paragraphs>231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Tema de Office</vt:lpstr>
      <vt:lpstr>Immigration &amp; religious diversity in Spain</vt:lpstr>
      <vt:lpstr>The spanish society after the last immigration wages</vt:lpstr>
      <vt:lpstr>Composition of the Spanish society Municipal registers 01/01/2013</vt:lpstr>
      <vt:lpstr>20 main countries of nationality and birth at the Spanish society  Municipal registers 01/01/2013</vt:lpstr>
      <vt:lpstr>allowed to identify nationality and religious belonging?</vt:lpstr>
      <vt:lpstr>Slide 6</vt:lpstr>
      <vt:lpstr>Slide 7</vt:lpstr>
      <vt:lpstr>religious identification at the Spanish society</vt:lpstr>
      <vt:lpstr>How do you define yourself in religious matters?</vt:lpstr>
      <vt:lpstr>Display of Religious traditions in spain</vt:lpstr>
      <vt:lpstr> Christian Catholic Church</vt:lpstr>
      <vt:lpstr>Christian Orthodox Churches</vt:lpstr>
      <vt:lpstr>Christian Protestant Churches</vt:lpstr>
      <vt:lpstr>Christian Protestant Churches</vt:lpstr>
      <vt:lpstr>Christian Evangelical Churches</vt:lpstr>
      <vt:lpstr>Christian Evangelical Churches</vt:lpstr>
      <vt:lpstr>Christian Evangelical Churches</vt:lpstr>
      <vt:lpstr>Other Churches identified as Christian</vt:lpstr>
      <vt:lpstr>Jewish communities</vt:lpstr>
      <vt:lpstr>Islamic communities</vt:lpstr>
      <vt:lpstr>Eastern religions</vt:lpstr>
      <vt:lpstr>Other faiths</vt:lpstr>
      <vt:lpstr>A diachronic outlook on religious diversity in Spain</vt:lpstr>
      <vt:lpstr>XVIIIth Century</vt:lpstr>
      <vt:lpstr>XIXth Century</vt:lpstr>
      <vt:lpstr>XXth Century 1/3</vt:lpstr>
      <vt:lpstr>Franco’s dictatorship - I (1936-1953)</vt:lpstr>
      <vt:lpstr>Franco’s dictatorship – II (50s)</vt:lpstr>
      <vt:lpstr>Franco’s dictatorship- III (60s-1975)</vt:lpstr>
      <vt:lpstr>Democracy  (70s-80s)</vt:lpstr>
      <vt:lpstr>1990-2014</vt:lpstr>
      <vt:lpstr>some questions for further reflection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Immigration &amp; religious diversity in Spain</dc:title>
  <dc:creator>Toshiba</dc:creator>
  <cp:lastModifiedBy>daniel stoekl</cp:lastModifiedBy>
  <cp:revision>32</cp:revision>
  <dcterms:created xsi:type="dcterms:W3CDTF">2014-01-20T21:45:41Z</dcterms:created>
  <dcterms:modified xsi:type="dcterms:W3CDTF">2014-06-17T13:29:58Z</dcterms:modified>
</cp:coreProperties>
</file>